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92" r:id="rId3"/>
    <p:sldId id="266" r:id="rId4"/>
    <p:sldId id="280" r:id="rId5"/>
    <p:sldId id="279" r:id="rId6"/>
    <p:sldId id="290" r:id="rId7"/>
    <p:sldId id="265" r:id="rId8"/>
    <p:sldId id="263" r:id="rId9"/>
    <p:sldId id="318" r:id="rId10"/>
    <p:sldId id="272" r:id="rId11"/>
    <p:sldId id="271" r:id="rId12"/>
    <p:sldId id="319" r:id="rId13"/>
    <p:sldId id="274" r:id="rId14"/>
    <p:sldId id="273" r:id="rId15"/>
    <p:sldId id="320" r:id="rId16"/>
    <p:sldId id="268" r:id="rId17"/>
    <p:sldId id="321" r:id="rId18"/>
    <p:sldId id="289" r:id="rId19"/>
    <p:sldId id="322" r:id="rId20"/>
    <p:sldId id="267" r:id="rId21"/>
    <p:sldId id="278" r:id="rId2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31B1B"/>
    <a:srgbClr val="777777"/>
    <a:srgbClr val="ECC4C6"/>
    <a:srgbClr val="E09EA1"/>
    <a:srgbClr val="F2F2E8"/>
    <a:srgbClr val="DD9598"/>
    <a:srgbClr val="F68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68"/>
    <p:restoredTop sz="87580" autoAdjust="0"/>
  </p:normalViewPr>
  <p:slideViewPr>
    <p:cSldViewPr>
      <p:cViewPr>
        <p:scale>
          <a:sx n="82" d="100"/>
          <a:sy n="82" d="100"/>
        </p:scale>
        <p:origin x="1488" y="4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33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C0899-D399-5340-B239-C1AD3BBE69D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4D2AA-C623-7F4F-9CEC-FF08076BE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909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DB6F1DBC-F3FB-754A-A845-38B99E87B8B3}" type="datetimeFigureOut">
              <a:rPr lang="en-US"/>
              <a:pPr>
                <a:defRPr/>
              </a:pPr>
              <a:t>10/1/17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4E9D4B6F-DA1F-E44B-AD5A-F86C46A11F0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4B6F-DA1F-E44B-AD5A-F86C46A11F04}" type="slidenum">
              <a:rPr lang="en-US" altLang="en-US" smtClean="0"/>
              <a:pPr/>
              <a:t>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6847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Latencies</a:t>
            </a:r>
            <a:r>
              <a:rPr lang="en-US" baseline="0" dirty="0" smtClean="0"/>
              <a:t> are almost flat at the beginning, but after some threshold, they increase exponentially (y-axis is in log scale)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 - compare the dotted and the solid line: tail is about one order of magnitude higher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 - compare Xeon and </a:t>
            </a:r>
            <a:r>
              <a:rPr lang="en-US" baseline="0" dirty="0" err="1" smtClean="0"/>
              <a:t>ThunderX</a:t>
            </a:r>
            <a:r>
              <a:rPr lang="en-US" baseline="0" dirty="0" smtClean="0"/>
              <a:t>: curves look similar, but maximum request-per-second are different (5X higher on </a:t>
            </a:r>
            <a:r>
              <a:rPr lang="en-US" baseline="0" dirty="0" smtClean="0"/>
              <a:t>Xeon, the Max RPS in the figure is respective maximum request-per-second on each platform)</a:t>
            </a: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 </a:t>
            </a:r>
            <a:r>
              <a:rPr lang="en-US" baseline="0" dirty="0" smtClean="0"/>
              <a:t>- investigate what causes the latency increase at high throughput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4B6F-DA1F-E44B-AD5A-F86C46A11F04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0049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4B6F-DA1F-E44B-AD5A-F86C46A11F04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0082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4B6F-DA1F-E44B-AD5A-F86C46A11F04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3248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Larger</a:t>
            </a:r>
            <a:r>
              <a:rPr lang="en-US" baseline="0" dirty="0" smtClean="0"/>
              <a:t> values </a:t>
            </a:r>
          </a:p>
          <a:p>
            <a:r>
              <a:rPr lang="en-US" baseline="0" dirty="0" smtClean="0"/>
              <a:t> - result in more time when transferring data.</a:t>
            </a:r>
          </a:p>
          <a:p>
            <a:r>
              <a:rPr lang="en-US" baseline="0" dirty="0" smtClean="0"/>
              <a:t> - result in larger and/or more network response packets, therefore result in more delay in network processing and transmission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ThunderX</a:t>
            </a:r>
            <a:r>
              <a:rPr lang="en-US" baseline="0" dirty="0" smtClean="0"/>
              <a:t> is more sensitive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4B6F-DA1F-E44B-AD5A-F86C46A11F04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125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item</a:t>
            </a:r>
            <a:r>
              <a:rPr lang="en-US" baseline="0" dirty="0" smtClean="0"/>
              <a:t> has some metadata. Larger cache helps latency if all the metadata fits in cache.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</a:t>
            </a:r>
            <a:r>
              <a:rPr lang="en-US" baseline="0" dirty="0" err="1" smtClean="0"/>
              <a:t>ThunderX</a:t>
            </a:r>
            <a:r>
              <a:rPr lang="en-US" baseline="0" dirty="0" smtClean="0"/>
              <a:t> is more sensitive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4B6F-DA1F-E44B-AD5A-F86C46A11F04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245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4B6F-DA1F-E44B-AD5A-F86C46A11F04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595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Number of threads is decide during instance </a:t>
            </a:r>
            <a:r>
              <a:rPr lang="en-US" baseline="0" dirty="0" err="1" smtClean="0"/>
              <a:t>instanciation</a:t>
            </a:r>
            <a:r>
              <a:rPr lang="en-US" baseline="0" dirty="0" smtClean="0"/>
              <a:t> and threads are statically spawned.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Cannot fully utilized the entire</a:t>
            </a:r>
            <a:r>
              <a:rPr lang="en-US" baseline="0" dirty="0" smtClean="0"/>
              <a:t> socket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- Throughput stops increasing after 16/22 and 36/48 cores because network interrupts. </a:t>
            </a:r>
            <a:r>
              <a:rPr lang="en-US" dirty="0" smtClean="0"/>
              <a:t>On both</a:t>
            </a:r>
            <a:r>
              <a:rPr lang="en-US" baseline="0" dirty="0" smtClean="0"/>
              <a:t> platforms, 8 cores are reserved for handling network interrupts.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- NGINX is able to scale further because throughput of NGINX requests are more complex than </a:t>
            </a:r>
            <a:r>
              <a:rPr lang="en-US" baseline="0" dirty="0" err="1" smtClean="0"/>
              <a:t>Memcached</a:t>
            </a:r>
            <a:r>
              <a:rPr lang="en-US" baseline="0" dirty="0" smtClean="0"/>
              <a:t>, so its throughput is lower, resulting in less network interrupts.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Cannot</a:t>
            </a:r>
            <a:r>
              <a:rPr lang="en-US" baseline="0" dirty="0" smtClean="0"/>
              <a:t> scale linearly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- load imbalance. i.e., a new </a:t>
            </a:r>
            <a:r>
              <a:rPr lang="en-US" baseline="0" dirty="0" err="1" smtClean="0"/>
              <a:t>Memcached</a:t>
            </a:r>
            <a:r>
              <a:rPr lang="en-US" baseline="0" dirty="0" smtClean="0"/>
              <a:t> connections are assigned to </a:t>
            </a:r>
            <a:r>
              <a:rPr lang="en-US" baseline="0" dirty="0" err="1" smtClean="0"/>
              <a:t>Memcached</a:t>
            </a:r>
            <a:r>
              <a:rPr lang="en-US" baseline="0" dirty="0" smtClean="0"/>
              <a:t> threads in a round-robin way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Different user cases 3:</a:t>
            </a:r>
            <a:r>
              <a:rPr lang="en-US" baseline="0" dirty="0" smtClean="0"/>
              <a:t> number of threads (because)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- lock contention comes from concurrent requests requesting for the same item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4B6F-DA1F-E44B-AD5A-F86C46A11F04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8348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4B6F-DA1F-E44B-AD5A-F86C46A11F04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510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Hyperthreading</a:t>
            </a:r>
            <a:r>
              <a:rPr lang="en-US" dirty="0" smtClean="0"/>
              <a:t> is not enabled in this case</a:t>
            </a:r>
          </a:p>
          <a:p>
            <a:r>
              <a:rPr lang="en-US" dirty="0" smtClean="0"/>
              <a:t>When #cores &lt; #threads,</a:t>
            </a:r>
            <a:r>
              <a:rPr lang="en-US" baseline="0" dirty="0" smtClean="0"/>
              <a:t> multiple threads share a physical core, and experience significant overhead of context switching</a:t>
            </a:r>
          </a:p>
          <a:p>
            <a:r>
              <a:rPr lang="en-US" baseline="0" dirty="0" smtClean="0"/>
              <a:t> - Such effect is more serious on </a:t>
            </a:r>
            <a:r>
              <a:rPr lang="en-US" baseline="0" dirty="0" err="1" smtClean="0"/>
              <a:t>ThunderX</a:t>
            </a:r>
            <a:endParaRPr lang="en-US" baseline="0" dirty="0" smtClean="0"/>
          </a:p>
          <a:p>
            <a:r>
              <a:rPr lang="en-US" baseline="0" dirty="0" smtClean="0"/>
              <a:t> - if threads could be dynamically spawned, then context switching could be avoided and latency drops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4B6F-DA1F-E44B-AD5A-F86C46A11F04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9231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4B6F-DA1F-E44B-AD5A-F86C46A11F04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155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4B6F-DA1F-E44B-AD5A-F86C46A11F04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5046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Colocate</a:t>
            </a:r>
            <a:r>
              <a:rPr lang="en-US" dirty="0" smtClean="0"/>
              <a:t> </a:t>
            </a:r>
            <a:r>
              <a:rPr lang="en-US" dirty="0" err="1" smtClean="0"/>
              <a:t>Memcached</a:t>
            </a:r>
            <a:r>
              <a:rPr lang="en-US" dirty="0" smtClean="0"/>
              <a:t> and NGINX on different </a:t>
            </a:r>
            <a:r>
              <a:rPr lang="en-US" dirty="0" err="1" smtClean="0"/>
              <a:t>hyperthreads</a:t>
            </a:r>
            <a:r>
              <a:rPr lang="en-US" dirty="0" smtClean="0"/>
              <a:t> on the same cores</a:t>
            </a:r>
          </a:p>
          <a:p>
            <a:r>
              <a:rPr lang="en-US" dirty="0" smtClean="0"/>
              <a:t>  - no</a:t>
            </a:r>
            <a:r>
              <a:rPr lang="en-US" baseline="0" dirty="0" smtClean="0"/>
              <a:t> context switching</a:t>
            </a:r>
          </a:p>
          <a:p>
            <a:r>
              <a:rPr lang="en-US" baseline="0" dirty="0" smtClean="0"/>
              <a:t>  - make better use of execution units </a:t>
            </a:r>
          </a:p>
          <a:p>
            <a:r>
              <a:rPr lang="en-US" baseline="0" dirty="0" smtClean="0"/>
              <a:t>  - may have issues with contention in private caches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4B6F-DA1F-E44B-AD5A-F86C46A11F04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2014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4B6F-DA1F-E44B-AD5A-F86C46A11F04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5910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Popular interactive cloud services: online</a:t>
            </a:r>
            <a:r>
              <a:rPr lang="en-US" baseline="0" dirty="0" smtClean="0"/>
              <a:t> translation tool, </a:t>
            </a:r>
            <a:r>
              <a:rPr lang="en-US" baseline="0" dirty="0" err="1" smtClean="0"/>
              <a:t>websearch</a:t>
            </a:r>
            <a:r>
              <a:rPr lang="en-US" baseline="0" dirty="0" smtClean="0"/>
              <a:t>, real-time navigation tool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typical 3-tier cloud service: web server, caching, back-end database</a:t>
            </a:r>
          </a:p>
          <a:p>
            <a:r>
              <a:rPr lang="en-US" baseline="0" dirty="0" smtClean="0"/>
              <a:t>  - To guarantee low latency of the entire service, each tier is very latency critical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Emerging </a:t>
            </a:r>
            <a:r>
              <a:rPr lang="en-US" baseline="0" dirty="0" err="1" smtClean="0"/>
              <a:t>microservices</a:t>
            </a:r>
            <a:r>
              <a:rPr lang="en-US" baseline="0" dirty="0" smtClean="0"/>
              <a:t> are composed of even more tiers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- </a:t>
            </a:r>
            <a:r>
              <a:rPr lang="en-US" dirty="0" smtClean="0"/>
              <a:t>more applications are switching to low-latency ones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4B6F-DA1F-E44B-AD5A-F86C46A11F04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4124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cloud services, it’s not just average</a:t>
            </a:r>
            <a:r>
              <a:rPr lang="en-US" baseline="0" dirty="0" smtClean="0"/>
              <a:t> latency, but worst-case latency that matters</a:t>
            </a:r>
            <a:endParaRPr lang="en-US" dirty="0" smtClean="0"/>
          </a:p>
          <a:p>
            <a:r>
              <a:rPr lang="en-US" dirty="0" smtClean="0"/>
              <a:t>Quality of</a:t>
            </a:r>
            <a:r>
              <a:rPr lang="en-US" baseline="0" dirty="0" smtClean="0"/>
              <a:t> service</a:t>
            </a:r>
            <a:r>
              <a:rPr lang="en-US" dirty="0" smtClean="0"/>
              <a:t> is defined by tail latency.</a:t>
            </a:r>
            <a:r>
              <a:rPr lang="en-US" baseline="0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It is important because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- </a:t>
            </a:r>
            <a:r>
              <a:rPr lang="en-US" baseline="0" dirty="0" smtClean="0"/>
              <a:t>For developers, it means an overall controllable latency in a high-</a:t>
            </a:r>
            <a:r>
              <a:rPr lang="en-US" baseline="0" dirty="0" err="1" smtClean="0"/>
              <a:t>fanout</a:t>
            </a:r>
            <a:r>
              <a:rPr lang="en-US" baseline="0" dirty="0" smtClean="0"/>
              <a:t> or multi-tiered framework.</a:t>
            </a:r>
            <a:endParaRPr lang="en-US" dirty="0" smtClean="0"/>
          </a:p>
          <a:p>
            <a:r>
              <a:rPr lang="en-US" dirty="0" smtClean="0"/>
              <a:t> - For</a:t>
            </a:r>
            <a:r>
              <a:rPr lang="en-US" baseline="0" dirty="0" smtClean="0"/>
              <a:t> u</a:t>
            </a:r>
            <a:r>
              <a:rPr lang="en-US" dirty="0" smtClean="0"/>
              <a:t>sers,</a:t>
            </a:r>
            <a:r>
              <a:rPr lang="en-US" baseline="0" dirty="0" smtClean="0"/>
              <a:t> </a:t>
            </a:r>
            <a:r>
              <a:rPr lang="en-US" dirty="0" smtClean="0"/>
              <a:t>it means higher probability to get </a:t>
            </a:r>
            <a:r>
              <a:rPr lang="en-US" baseline="0" dirty="0" smtClean="0"/>
              <a:t>response in an acceptable time, i.e., better user experiences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4B6F-DA1F-E44B-AD5A-F86C46A11F04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4396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</a:t>
            </a:r>
          </a:p>
          <a:p>
            <a:r>
              <a:rPr lang="en-US" baseline="0" dirty="0" smtClean="0"/>
              <a:t>      1. Developers need to identify bottleneck to optimize their codes. </a:t>
            </a:r>
          </a:p>
          <a:p>
            <a:r>
              <a:rPr lang="en-US" baseline="0" dirty="0" smtClean="0"/>
              <a:t>      2. They need to understand how their applications are used to optimize for common </a:t>
            </a:r>
          </a:p>
          <a:p>
            <a:r>
              <a:rPr lang="en-US" baseline="0" dirty="0" smtClean="0"/>
              <a:t>      3. Applications should scale well with more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OS:</a:t>
            </a:r>
          </a:p>
          <a:p>
            <a:r>
              <a:rPr lang="en-US" baseline="0" dirty="0" smtClean="0"/>
              <a:t>      1. provide low overhead virtualization techniques</a:t>
            </a:r>
          </a:p>
          <a:p>
            <a:r>
              <a:rPr lang="en-US" baseline="0" dirty="0" smtClean="0"/>
              <a:t>      2. Many cloud applications involve a lot of kernel-space processing. There are frequent interrupts, </a:t>
            </a:r>
            <a:r>
              <a:rPr lang="en-US" baseline="0" dirty="0" err="1" smtClean="0"/>
              <a:t>syscalls</a:t>
            </a:r>
            <a:r>
              <a:rPr lang="en-US" baseline="0" dirty="0" smtClean="0"/>
              <a:t>, and context switching. </a:t>
            </a:r>
          </a:p>
          <a:p>
            <a:r>
              <a:rPr lang="en-US" baseline="0" dirty="0" smtClean="0"/>
              <a:t>      3. Provide some isolation mechanisms for resource manager to leverage, 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, core, memory capacity, network bandwidth partitioning.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Hardware:</a:t>
            </a:r>
          </a:p>
          <a:p>
            <a:r>
              <a:rPr lang="en-US" baseline="0" dirty="0" smtClean="0"/>
              <a:t>      Understand and make best use of advanced hardware features</a:t>
            </a:r>
          </a:p>
          <a:p>
            <a:r>
              <a:rPr lang="en-US" baseline="0" dirty="0" smtClean="0"/>
              <a:t>        - hardware isolation mechanisms. 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, LLC capacity and memory bandwidth partitioning</a:t>
            </a:r>
          </a:p>
          <a:p>
            <a:r>
              <a:rPr lang="en-US" baseline="0" dirty="0" smtClean="0"/>
              <a:t>        - </a:t>
            </a:r>
            <a:r>
              <a:rPr lang="en-US" baseline="0" dirty="0" err="1" smtClean="0"/>
              <a:t>Hyperthreading</a:t>
            </a:r>
            <a:r>
              <a:rPr lang="en-US" baseline="0" dirty="0" smtClean="0"/>
              <a:t>, turbo-boost, RAPL, per-core DVFS</a:t>
            </a:r>
          </a:p>
          <a:p>
            <a:r>
              <a:rPr lang="en-US" baseline="0" dirty="0" smtClean="0"/>
              <a:t>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4B6F-DA1F-E44B-AD5A-F86C46A11F04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007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stateful</a:t>
            </a:r>
            <a:r>
              <a:rPr lang="en-US" dirty="0" smtClean="0"/>
              <a:t> and stateless</a:t>
            </a:r>
            <a:r>
              <a:rPr lang="en-US" baseline="0" dirty="0" smtClean="0"/>
              <a:t> change results?</a:t>
            </a:r>
          </a:p>
          <a:p>
            <a:r>
              <a:rPr lang="en-US" baseline="0" dirty="0" smtClean="0"/>
              <a:t>   - In this work, </a:t>
            </a:r>
            <a:r>
              <a:rPr lang="en-US" baseline="0" dirty="0" err="1" smtClean="0"/>
              <a:t>statefulness</a:t>
            </a:r>
            <a:r>
              <a:rPr lang="en-US" baseline="0" dirty="0" smtClean="0"/>
              <a:t> doesn’t really come into play. But the amount of states will influence LLC and memory capacity and bandwidth requirement. We have a follow-up work that specifically studies resource interference to LC applications, and we see a big difference in LLC and memory bandwidth interference.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4B6F-DA1F-E44B-AD5A-F86C46A11F04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0634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Memcached</a:t>
            </a:r>
            <a:r>
              <a:rPr lang="en-US" dirty="0" smtClean="0"/>
              <a:t> and NGINX are in opposite quadrants, so they are really</a:t>
            </a:r>
            <a:r>
              <a:rPr lang="en-US" baseline="0" dirty="0" smtClean="0"/>
              <a:t> different and are kind of representative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4B6F-DA1F-E44B-AD5A-F86C46A11F04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4399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Differences: cores, #cores,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hyperthreading</a:t>
            </a:r>
            <a:r>
              <a:rPr lang="en-US" baseline="0" dirty="0" smtClean="0"/>
              <a:t>, cache </a:t>
            </a:r>
            <a:r>
              <a:rPr lang="en-US" baseline="0" dirty="0" err="1" smtClean="0"/>
              <a:t>hierachy</a:t>
            </a:r>
            <a:r>
              <a:rPr lang="en-US" baseline="0" dirty="0" smtClean="0"/>
              <a:t>, process, price. The differences in chip can lead to different single-core or full-socket performance. Price difference is important to reason about </a:t>
            </a:r>
            <a:r>
              <a:rPr lang="en-US" dirty="0" smtClean="0"/>
              <a:t>TCO in datacenters</a:t>
            </a:r>
          </a:p>
          <a:p>
            <a:endParaRPr lang="en-US" dirty="0" smtClean="0"/>
          </a:p>
          <a:p>
            <a:r>
              <a:rPr lang="en-US" dirty="0" smtClean="0"/>
              <a:t>The goal is</a:t>
            </a:r>
            <a:r>
              <a:rPr lang="en-US" baseline="0" dirty="0" smtClean="0"/>
              <a:t> not to provide strict apple-to-apple comparison between these two servers, but give us more insights on how the difference in server architectures come into play when we observe different behaviors in later experiments.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4B6F-DA1F-E44B-AD5A-F86C46A11F04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5843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4B6F-DA1F-E44B-AD5A-F86C46A11F04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085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3452" y="6601918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en-US" dirty="0" smtClean="0"/>
              <a:t>Page </a:t>
            </a:r>
            <a:fld id="{FD03726C-D695-B24E-A502-5365641AEF68}" type="slidenum">
              <a:rPr lang="en-US" altLang="en-US" smtClean="0"/>
              <a:pPr/>
              <a:t>‹#›</a:t>
            </a:fld>
            <a:r>
              <a:rPr lang="en-US" altLang="en-US" dirty="0" smtClean="0"/>
              <a:t> of 20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17993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3452" y="6601918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en-US" dirty="0" smtClean="0"/>
              <a:t>Page </a:t>
            </a:r>
            <a:fld id="{FD03726C-D695-B24E-A502-5365641AEF68}" type="slidenum">
              <a:rPr lang="en-US" altLang="en-US" smtClean="0"/>
              <a:pPr/>
              <a:t>‹#›</a:t>
            </a:fld>
            <a:r>
              <a:rPr lang="en-US" altLang="en-US" dirty="0" smtClean="0"/>
              <a:t> of 20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78366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838200"/>
            <a:ext cx="2057400" cy="51054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838199"/>
            <a:ext cx="6629400" cy="51054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3452" y="6601918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en-US" dirty="0" smtClean="0"/>
              <a:t>Page </a:t>
            </a:r>
            <a:fld id="{FD03726C-D695-B24E-A502-5365641AEF68}" type="slidenum">
              <a:rPr lang="en-US" altLang="en-US" smtClean="0"/>
              <a:pPr/>
              <a:t>‹#›</a:t>
            </a:fld>
            <a:r>
              <a:rPr lang="en-US" altLang="en-US" dirty="0" smtClean="0"/>
              <a:t> of 20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80583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3452" y="6601918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en-US" dirty="0" smtClean="0"/>
              <a:t>Page </a:t>
            </a:r>
            <a:fld id="{FD03726C-D695-B24E-A502-5365641AEF68}" type="slidenum">
              <a:rPr lang="en-US" altLang="en-US" smtClean="0"/>
              <a:pPr/>
              <a:t>‹#›</a:t>
            </a:fld>
            <a:r>
              <a:rPr lang="en-US" altLang="en-US" dirty="0" smtClean="0"/>
              <a:t> of 20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28813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8175"/>
            <a:ext cx="530225" cy="541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3400" y="5534025"/>
            <a:ext cx="8077200" cy="528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13775" y="638175"/>
            <a:ext cx="530225" cy="541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1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-1891506" y="3061494"/>
            <a:ext cx="4892675" cy="46037"/>
          </a:xfrm>
          <a:prstGeom prst="rect">
            <a:avLst/>
          </a:prstGeom>
          <a:solidFill>
            <a:srgbClr val="DD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143625" y="3062288"/>
            <a:ext cx="4891087" cy="46038"/>
          </a:xfrm>
          <a:prstGeom prst="rect">
            <a:avLst/>
          </a:prstGeom>
          <a:solidFill>
            <a:srgbClr val="DD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0225" y="5487988"/>
            <a:ext cx="8074025" cy="46037"/>
          </a:xfrm>
          <a:prstGeom prst="rect">
            <a:avLst/>
          </a:prstGeom>
          <a:solidFill>
            <a:srgbClr val="DD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85800"/>
            <a:ext cx="7772400" cy="4800600"/>
          </a:xfrm>
        </p:spPr>
        <p:txBody>
          <a:bodyPr anchorCtr="1"/>
          <a:lstStyle>
            <a:lvl1pPr algn="ct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4572000"/>
            <a:ext cx="7772400" cy="8255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3452" y="6601918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en-US" dirty="0" smtClean="0"/>
              <a:t>Page </a:t>
            </a:r>
            <a:fld id="{FD03726C-D695-B24E-A502-5365641AEF68}" type="slidenum">
              <a:rPr lang="en-US" altLang="en-US" smtClean="0"/>
              <a:pPr/>
              <a:t>‹#›</a:t>
            </a:fld>
            <a:r>
              <a:rPr lang="en-US" altLang="en-US" dirty="0" smtClean="0"/>
              <a:t> of 20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4963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838200"/>
            <a:ext cx="4343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38200"/>
            <a:ext cx="4343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3452" y="6601918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en-US" dirty="0" smtClean="0"/>
              <a:t>Page </a:t>
            </a:r>
            <a:fld id="{FD03726C-D695-B24E-A502-5365641AEF68}" type="slidenum">
              <a:rPr lang="en-US" altLang="en-US" smtClean="0"/>
              <a:pPr/>
              <a:t>‹#›</a:t>
            </a:fld>
            <a:r>
              <a:rPr lang="en-US" altLang="en-US" dirty="0" smtClean="0"/>
              <a:t> of 20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546295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38200"/>
            <a:ext cx="4344988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1524000"/>
            <a:ext cx="4344988" cy="44196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838200"/>
            <a:ext cx="4346575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24000"/>
            <a:ext cx="4346575" cy="44196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3452" y="6601918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en-US" dirty="0" smtClean="0"/>
              <a:t>Page </a:t>
            </a:r>
            <a:fld id="{FD03726C-D695-B24E-A502-5365641AEF68}" type="slidenum">
              <a:rPr lang="en-US" altLang="en-US" smtClean="0"/>
              <a:pPr/>
              <a:t>‹#›</a:t>
            </a:fld>
            <a:r>
              <a:rPr lang="en-US" altLang="en-US" dirty="0" smtClean="0"/>
              <a:t> of 20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31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3452" y="6601918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en-US" dirty="0" smtClean="0"/>
              <a:t>Page </a:t>
            </a:r>
            <a:fld id="{FD03726C-D695-B24E-A502-5365641AEF68}" type="slidenum">
              <a:rPr lang="en-US" altLang="en-US" smtClean="0"/>
              <a:pPr/>
              <a:t>‹#›</a:t>
            </a:fld>
            <a:r>
              <a:rPr lang="en-US" altLang="en-US" dirty="0" smtClean="0"/>
              <a:t> of 20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7387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3452" y="6601918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en-US" dirty="0" smtClean="0"/>
              <a:t>Page </a:t>
            </a:r>
            <a:fld id="{FD03726C-D695-B24E-A502-5365641AEF68}" type="slidenum">
              <a:rPr lang="en-US" altLang="en-US" smtClean="0"/>
              <a:pPr/>
              <a:t>‹#›</a:t>
            </a:fld>
            <a:r>
              <a:rPr lang="en-US" altLang="en-US" dirty="0" smtClean="0"/>
              <a:t> of 20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9359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38200"/>
            <a:ext cx="3313113" cy="1143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38199"/>
            <a:ext cx="5416550" cy="51054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1981200"/>
            <a:ext cx="3313113" cy="39624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3452" y="6601918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en-US" dirty="0" smtClean="0"/>
              <a:t>Page </a:t>
            </a:r>
            <a:fld id="{FD03726C-D695-B24E-A502-5365641AEF68}" type="slidenum">
              <a:rPr lang="en-US" altLang="en-US" smtClean="0"/>
              <a:pPr/>
              <a:t>‹#›</a:t>
            </a:fld>
            <a:r>
              <a:rPr lang="en-US" altLang="en-US" dirty="0" smtClean="0"/>
              <a:t> of 20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35456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5720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61999"/>
            <a:ext cx="5486400" cy="3810001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1387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3452" y="6601918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en-US" dirty="0" smtClean="0"/>
              <a:t>Page </a:t>
            </a:r>
            <a:fld id="{FD03726C-D695-B24E-A502-5365641AEF68}" type="slidenum">
              <a:rPr lang="en-US" altLang="en-US" smtClean="0"/>
              <a:pPr/>
              <a:t>‹#›</a:t>
            </a:fld>
            <a:r>
              <a:rPr lang="en-US" altLang="en-US" dirty="0" smtClean="0"/>
              <a:t> of 20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9399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85800"/>
            <a:ext cx="9144000" cy="541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27" name="Picture 14" descr="PresentationFooter2010Prin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4250"/>
            <a:ext cx="914400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109538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9763"/>
            <a:ext cx="9144000" cy="46037"/>
          </a:xfrm>
          <a:prstGeom prst="rect">
            <a:avLst/>
          </a:prstGeom>
          <a:solidFill>
            <a:srgbClr val="DD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82563"/>
            <a:ext cx="8001000" cy="381000"/>
          </a:xfrm>
          <a:prstGeom prst="rect">
            <a:avLst/>
          </a:prstGeom>
        </p:spPr>
        <p:txBody>
          <a:bodyPr vert="horz" lIns="45720" tIns="0" rIns="4572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" y="838200"/>
            <a:ext cx="88392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71800" y="6096000"/>
            <a:ext cx="6172200" cy="228600"/>
          </a:xfrm>
          <a:prstGeom prst="rect">
            <a:avLst/>
          </a:prstGeom>
        </p:spPr>
        <p:txBody>
          <a:bodyPr vert="horz" lIns="45720" tIns="0" rIns="4572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cap="all" baseline="0">
                <a:solidFill>
                  <a:srgbClr val="ECC4C6"/>
                </a:solidFill>
                <a:latin typeface="Gotham Black" pitchFamily="50" charset="0"/>
                <a:cs typeface="Gotham Black" pitchFamily="50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1034" name="Picture 11" descr="csllogo_black_red_100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3" y="201613"/>
            <a:ext cx="887412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3452" y="6601918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en-US" dirty="0" smtClean="0"/>
              <a:t>Page </a:t>
            </a:r>
            <a:fld id="{FD03726C-D695-B24E-A502-5365641AEF68}" type="slidenum">
              <a:rPr lang="en-US" altLang="en-US" smtClean="0"/>
              <a:pPr/>
              <a:t>‹#›</a:t>
            </a:fld>
            <a:r>
              <a:rPr lang="en-US" altLang="en-US" dirty="0" smtClean="0"/>
              <a:t> of 20</a:t>
            </a:r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46" r:id="rId2"/>
    <p:sldLayoutId id="214748395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 cap="small">
          <a:solidFill>
            <a:schemeClr val="tx1"/>
          </a:solidFill>
          <a:latin typeface="Whitney-Bold" pitchFamily="2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Whitney-Bold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Whitney-Bold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Whitney-Bold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Whitney-Bold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Whitney-Bold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Whitney-Bold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Whitney-Bold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Whitney-Bold" pitchFamily="2" charset="0"/>
        </a:defRPr>
      </a:lvl9pPr>
    </p:titleStyle>
    <p:bodyStyle>
      <a:lvl1pPr marL="273050" indent="-273050" algn="l" rtl="0" eaLnBrk="1" fontAlgn="base" hangingPunct="1">
        <a:spcBef>
          <a:spcPts val="600"/>
        </a:spcBef>
        <a:spcAft>
          <a:spcPct val="0"/>
        </a:spcAft>
        <a:buFont typeface="Wingdings" charset="2"/>
        <a:buChar char="§"/>
        <a:defRPr sz="3200" b="1" kern="1200">
          <a:solidFill>
            <a:srgbClr val="B31B1B"/>
          </a:solidFill>
          <a:latin typeface="Palatino Linotype" pitchFamily="18" charset="0"/>
          <a:ea typeface="+mn-ea"/>
          <a:cs typeface="+mn-cs"/>
        </a:defRPr>
      </a:lvl1pPr>
      <a:lvl2pPr marL="639763" indent="-228600" algn="l" rtl="0" eaLnBrk="1" fontAlgn="base" hangingPunct="1">
        <a:spcBef>
          <a:spcPts val="400"/>
        </a:spcBef>
        <a:spcAft>
          <a:spcPct val="0"/>
        </a:spcAft>
        <a:buFont typeface="Arial" charset="0"/>
        <a:buChar char="•"/>
        <a:defRPr sz="2800" kern="1200">
          <a:solidFill>
            <a:srgbClr val="5F5F5F"/>
          </a:solidFill>
          <a:latin typeface="Palatino Linotype" pitchFamily="18" charset="0"/>
          <a:ea typeface="+mn-ea"/>
          <a:cs typeface="+mn-cs"/>
        </a:defRPr>
      </a:lvl2pPr>
      <a:lvl3pPr marL="1143000" indent="-228600" algn="l" rtl="0" eaLnBrk="1" fontAlgn="base" hangingPunct="1">
        <a:spcBef>
          <a:spcPts val="300"/>
        </a:spcBef>
        <a:spcAft>
          <a:spcPct val="0"/>
        </a:spcAft>
        <a:buFont typeface="Palatino Linotype" charset="0"/>
        <a:buChar char="»"/>
        <a:defRPr sz="2400" kern="1200">
          <a:solidFill>
            <a:srgbClr val="5F5F5F"/>
          </a:solidFill>
          <a:latin typeface="Palatino Linotype" pitchFamily="18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5F5F5F"/>
          </a:solidFill>
          <a:latin typeface="Palatino Linotype" pitchFamily="18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Ø"/>
        <a:defRPr sz="2000" kern="1200">
          <a:solidFill>
            <a:srgbClr val="5F5F5F"/>
          </a:solidFill>
          <a:latin typeface="Palatino Linotype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0" Type="http://schemas.openxmlformats.org/officeDocument/2006/relationships/image" Target="../media/image10.tif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2" descr="PresentationTitle2010Pri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8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901825"/>
            <a:ext cx="8229600" cy="20605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Workload Characterization of Interactive Cloud Services on </a:t>
            </a:r>
            <a:br>
              <a:rPr lang="en-US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Big and Small Server Platforms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316" name="Subtitle 8"/>
          <p:cNvSpPr>
            <a:spLocks noGrp="1"/>
          </p:cNvSpPr>
          <p:nvPr>
            <p:ph type="subTitle" idx="1"/>
          </p:nvPr>
        </p:nvSpPr>
        <p:spPr>
          <a:xfrm>
            <a:off x="367145" y="3765532"/>
            <a:ext cx="8305800" cy="1752600"/>
          </a:xfrm>
        </p:spPr>
        <p:txBody>
          <a:bodyPr anchor="ctr"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Palatino Linotype" charset="0"/>
                <a:ea typeface="Palatino Linotype" charset="0"/>
                <a:cs typeface="Palatino Linotype" charset="0"/>
              </a:rPr>
              <a:t>Shuang Chen</a:t>
            </a:r>
            <a:r>
              <a:rPr lang="en-US" sz="2400" b="0" dirty="0" smtClean="0">
                <a:solidFill>
                  <a:schemeClr val="bg1">
                    <a:lumMod val="95000"/>
                  </a:schemeClr>
                </a:solidFill>
                <a:latin typeface="Palatino Linotype" charset="0"/>
                <a:ea typeface="Palatino Linotype" charset="0"/>
                <a:cs typeface="Palatino Linotype" charset="0"/>
              </a:rPr>
              <a:t>*, Shay </a:t>
            </a:r>
            <a:r>
              <a:rPr lang="en-US" sz="2400" b="0" dirty="0" err="1" smtClean="0">
                <a:solidFill>
                  <a:schemeClr val="bg1">
                    <a:lumMod val="95000"/>
                  </a:schemeClr>
                </a:solidFill>
                <a:latin typeface="Palatino Linotype" charset="0"/>
                <a:ea typeface="Palatino Linotype" charset="0"/>
                <a:cs typeface="Palatino Linotype" charset="0"/>
              </a:rPr>
              <a:t>Galon</a:t>
            </a:r>
            <a:r>
              <a:rPr lang="en-US" sz="2400" b="0" dirty="0" smtClean="0">
                <a:solidFill>
                  <a:schemeClr val="bg1">
                    <a:lumMod val="95000"/>
                  </a:schemeClr>
                </a:solidFill>
                <a:latin typeface="Palatino Linotype" charset="0"/>
                <a:ea typeface="Palatino Linotype" charset="0"/>
                <a:cs typeface="Palatino Linotype" charset="0"/>
              </a:rPr>
              <a:t>**, Christina </a:t>
            </a:r>
            <a:r>
              <a:rPr lang="en-US" sz="2400" b="0" dirty="0" err="1" smtClean="0">
                <a:solidFill>
                  <a:schemeClr val="bg1">
                    <a:lumMod val="95000"/>
                  </a:schemeClr>
                </a:solidFill>
                <a:latin typeface="Palatino Linotype" charset="0"/>
                <a:ea typeface="Palatino Linotype" charset="0"/>
                <a:cs typeface="Palatino Linotype" charset="0"/>
              </a:rPr>
              <a:t>Delimitrou</a:t>
            </a:r>
            <a:r>
              <a:rPr lang="en-US" sz="2400" b="0" dirty="0" smtClean="0">
                <a:solidFill>
                  <a:schemeClr val="bg1">
                    <a:lumMod val="95000"/>
                  </a:schemeClr>
                </a:solidFill>
                <a:latin typeface="Palatino Linotype" charset="0"/>
                <a:ea typeface="Palatino Linotype" charset="0"/>
                <a:cs typeface="Palatino Linotype" charset="0"/>
              </a:rPr>
              <a:t>*,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400" b="0" dirty="0" err="1" smtClean="0">
                <a:solidFill>
                  <a:schemeClr val="bg1">
                    <a:lumMod val="95000"/>
                  </a:schemeClr>
                </a:solidFill>
                <a:latin typeface="Palatino Linotype" charset="0"/>
                <a:ea typeface="Palatino Linotype" charset="0"/>
                <a:cs typeface="Palatino Linotype" charset="0"/>
              </a:rPr>
              <a:t>Srilatha</a:t>
            </a:r>
            <a:r>
              <a:rPr lang="en-US" sz="2400" b="0" dirty="0" smtClean="0">
                <a:solidFill>
                  <a:schemeClr val="bg1">
                    <a:lumMod val="95000"/>
                  </a:schemeClr>
                </a:solidFill>
                <a:latin typeface="Palatino Linotype" charset="0"/>
                <a:ea typeface="Palatino Linotype" charset="0"/>
                <a:cs typeface="Palatino Linotype" charset="0"/>
              </a:rPr>
              <a:t> Manne**, and José </a:t>
            </a:r>
            <a:r>
              <a:rPr lang="en-US" sz="2400" b="0" dirty="0" err="1" smtClean="0">
                <a:solidFill>
                  <a:schemeClr val="bg1">
                    <a:lumMod val="95000"/>
                  </a:schemeClr>
                </a:solidFill>
                <a:latin typeface="Palatino Linotype" charset="0"/>
                <a:ea typeface="Palatino Linotype" charset="0"/>
                <a:cs typeface="Palatino Linotype" charset="0"/>
              </a:rPr>
              <a:t>Martínez</a:t>
            </a:r>
            <a:r>
              <a:rPr lang="en-US" sz="2400" b="0" dirty="0" smtClean="0">
                <a:solidFill>
                  <a:schemeClr val="bg1">
                    <a:lumMod val="95000"/>
                  </a:schemeClr>
                </a:solidFill>
                <a:latin typeface="Palatino Linotype" charset="0"/>
                <a:ea typeface="Palatino Linotype" charset="0"/>
                <a:cs typeface="Palatino Linotype" charset="0"/>
              </a:rPr>
              <a:t>*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19500" y="838200"/>
            <a:ext cx="1905000" cy="1066800"/>
          </a:xfrm>
          <a:prstGeom prst="roundRect">
            <a:avLst>
              <a:gd name="adj" fmla="val 146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103" name="Picture 6" descr="csllogoAIbi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1069975"/>
            <a:ext cx="15113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52800" y="543687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Palatino Linotype" charset="0"/>
                <a:ea typeface="Palatino Linotype" charset="0"/>
                <a:cs typeface="Palatino Linotype" charset="0"/>
              </a:rPr>
              <a:t>*Cornell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Palatino Linotype" charset="0"/>
                <a:ea typeface="Palatino Linotype" charset="0"/>
                <a:cs typeface="Palatino Linotype" charset="0"/>
              </a:rPr>
              <a:t>University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Palatino Linotype" charset="0"/>
                <a:ea typeface="Palatino Linotype" charset="0"/>
                <a:cs typeface="Palatino Linotype" charset="0"/>
              </a:rPr>
              <a:t>**Cavium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Palatino Linotype" charset="0"/>
                <a:ea typeface="Palatino Linotype" charset="0"/>
                <a:cs typeface="Palatino Linotype" charset="0"/>
              </a:rPr>
              <a:t>Inc.</a:t>
            </a:r>
          </a:p>
        </p:txBody>
      </p:sp>
    </p:spTree>
  </p:cSld>
  <p:clrMapOvr>
    <a:masterClrMapping/>
  </p:clrMapOvr>
  <p:transition advTm="23929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Load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66" y="799999"/>
            <a:ext cx="3339978" cy="2375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424" y="802895"/>
            <a:ext cx="3457176" cy="2348095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672017" y="2024175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731576" y="1811258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65" y="3360374"/>
            <a:ext cx="3443886" cy="242113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811283" y="4359917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auto">
          <a:xfrm>
            <a:off x="1669464" y="5592692"/>
            <a:ext cx="1632708" cy="471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None/>
              <a:defRPr sz="24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None/>
              <a:defRPr sz="18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16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Memcached</a:t>
            </a:r>
            <a:endParaRPr lang="en-US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423" y="3342416"/>
            <a:ext cx="3423393" cy="2360445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646918" y="4453152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8" name="Text Placeholder 4"/>
          <p:cNvSpPr txBox="1">
            <a:spLocks/>
          </p:cNvSpPr>
          <p:nvPr/>
        </p:nvSpPr>
        <p:spPr bwMode="auto">
          <a:xfrm>
            <a:off x="6621408" y="5387860"/>
            <a:ext cx="1216010" cy="691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None/>
              <a:defRPr sz="24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None/>
              <a:defRPr sz="18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16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NGINX</a:t>
            </a:r>
            <a:endParaRPr lang="en-US" sz="2000" dirty="0"/>
          </a:p>
        </p:txBody>
      </p:sp>
      <p:sp>
        <p:nvSpPr>
          <p:cNvPr id="19" name="Text Placeholder 2"/>
          <p:cNvSpPr txBox="1">
            <a:spLocks/>
          </p:cNvSpPr>
          <p:nvPr/>
        </p:nvSpPr>
        <p:spPr bwMode="auto">
          <a:xfrm rot="16200000">
            <a:off x="-170366" y="1431131"/>
            <a:ext cx="9572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None/>
              <a:defRPr sz="24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None/>
              <a:defRPr sz="18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16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Xeon</a:t>
            </a:r>
            <a:endParaRPr lang="en-US" dirty="0"/>
          </a:p>
        </p:txBody>
      </p:sp>
      <p:sp>
        <p:nvSpPr>
          <p:cNvPr id="20" name="Text Placeholder 2"/>
          <p:cNvSpPr txBox="1">
            <a:spLocks/>
          </p:cNvSpPr>
          <p:nvPr/>
        </p:nvSpPr>
        <p:spPr bwMode="auto">
          <a:xfrm rot="16200000">
            <a:off x="-551363" y="4021932"/>
            <a:ext cx="17192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None/>
              <a:defRPr sz="24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None/>
              <a:defRPr sz="18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16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ThunderX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895600" y="6381750"/>
            <a:ext cx="6248400" cy="184150"/>
          </a:xfrm>
          <a:prstGeom prst="rect">
            <a:avLst/>
          </a:prstGeom>
          <a:noFill/>
        </p:spPr>
        <p:txBody>
          <a:bodyPr lIns="45720" tIns="0" rIns="45720" bIns="0">
            <a:spAutoFit/>
          </a:bodyPr>
          <a:lstStyle/>
          <a:p>
            <a:pPr algn="r">
              <a:defRPr/>
            </a:pPr>
            <a:r>
              <a:rPr lang="en-US" sz="1200" dirty="0" smtClean="0">
                <a:solidFill>
                  <a:srgbClr val="777777"/>
                </a:solidFill>
                <a:latin typeface="Whitney-Semibold" pitchFamily="2" charset="0"/>
              </a:rPr>
              <a:t>Introduction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</a:t>
            </a:r>
            <a:r>
              <a:rPr lang="en-US" sz="1200" dirty="0" smtClean="0">
                <a:solidFill>
                  <a:schemeClr val="bg1"/>
                </a:solidFill>
                <a:latin typeface="Whitney-Semibold" pitchFamily="2" charset="0"/>
              </a:rPr>
              <a:t>Characterization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Implications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Whitney-Semibold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 smtClean="0"/>
              <a:t>Page </a:t>
            </a:r>
            <a:fld id="{FD03726C-D695-B24E-A502-5365641AEF68}" type="slidenum">
              <a:rPr lang="en-US" altLang="en-US" smtClean="0"/>
              <a:pPr/>
              <a:t>9</a:t>
            </a:fld>
            <a:r>
              <a:rPr lang="en-US" altLang="en-US" smtClean="0"/>
              <a:t> of 20</a:t>
            </a:r>
            <a:endParaRPr lang="en-US" altLang="en-US" dirty="0"/>
          </a:p>
        </p:txBody>
      </p:sp>
      <p:sp>
        <p:nvSpPr>
          <p:cNvPr id="21" name="Text Placeholder 2"/>
          <p:cNvSpPr txBox="1">
            <a:spLocks/>
          </p:cNvSpPr>
          <p:nvPr/>
        </p:nvSpPr>
        <p:spPr bwMode="auto">
          <a:xfrm>
            <a:off x="3371913" y="2827044"/>
            <a:ext cx="916282" cy="552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None/>
              <a:defRPr sz="24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None/>
              <a:defRPr sz="18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16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5.2x</a:t>
            </a:r>
            <a:endParaRPr lang="en-US" sz="2000" dirty="0"/>
          </a:p>
        </p:txBody>
      </p:sp>
      <p:sp>
        <p:nvSpPr>
          <p:cNvPr id="23" name="Text Placeholder 2"/>
          <p:cNvSpPr txBox="1">
            <a:spLocks/>
          </p:cNvSpPr>
          <p:nvPr/>
        </p:nvSpPr>
        <p:spPr bwMode="auto">
          <a:xfrm>
            <a:off x="8001000" y="2807753"/>
            <a:ext cx="916282" cy="552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None/>
              <a:defRPr sz="24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None/>
              <a:defRPr sz="18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16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5x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2638586" y="2940804"/>
            <a:ext cx="773624" cy="2032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254498" y="2938221"/>
            <a:ext cx="773624" cy="2032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549111" y="1486546"/>
            <a:ext cx="0" cy="30479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223501" y="5495441"/>
            <a:ext cx="773624" cy="2032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695413" y="5554852"/>
            <a:ext cx="773624" cy="2032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872586"/>
      </p:ext>
    </p:extLst>
  </p:cSld>
  <p:clrMapOvr>
    <a:masterClrMapping/>
  </p:clrMapOvr>
  <p:transition advTm="14296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7" grpId="0" animBg="1"/>
      <p:bldP spid="21" grpId="0"/>
      <p:bldP spid="23" grpId="0"/>
      <p:bldP spid="4" grpId="0" animBg="1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/>
          <p:cNvSpPr/>
          <p:nvPr/>
        </p:nvSpPr>
        <p:spPr>
          <a:xfrm>
            <a:off x="2736239" y="765178"/>
            <a:ext cx="948875" cy="15763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B31B1B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Memcached</a:t>
            </a:r>
            <a:r>
              <a:rPr lang="en-US" dirty="0" smtClean="0"/>
              <a:t> Latency Decomposition</a:t>
            </a:r>
            <a:endParaRPr lang="en-US" dirty="0"/>
          </a:p>
        </p:txBody>
      </p:sp>
      <p:grpSp>
        <p:nvGrpSpPr>
          <p:cNvPr id="130" name="Group 129"/>
          <p:cNvGrpSpPr/>
          <p:nvPr/>
        </p:nvGrpSpPr>
        <p:grpSpPr>
          <a:xfrm>
            <a:off x="7720476" y="846412"/>
            <a:ext cx="1508190" cy="1926692"/>
            <a:chOff x="7797224" y="701944"/>
            <a:chExt cx="1508190" cy="1926692"/>
          </a:xfrm>
        </p:grpSpPr>
        <p:sp>
          <p:nvSpPr>
            <p:cNvPr id="57" name="Rectangle 56"/>
            <p:cNvSpPr/>
            <p:nvPr/>
          </p:nvSpPr>
          <p:spPr>
            <a:xfrm>
              <a:off x="7797224" y="701944"/>
              <a:ext cx="1279326" cy="19266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7897574" y="746943"/>
              <a:ext cx="392410" cy="40295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278574" y="780567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IRQ</a:t>
              </a:r>
              <a:endParaRPr lang="en-US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7910945" y="1231768"/>
              <a:ext cx="381000" cy="381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278574" y="1253895"/>
              <a:ext cx="87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Kernel</a:t>
              </a:r>
              <a:endParaRPr lang="en-US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7913031" y="1725904"/>
              <a:ext cx="381000" cy="381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269685" y="1737572"/>
              <a:ext cx="1026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Syscall</a:t>
              </a:r>
              <a:endParaRPr lang="en-US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7913032" y="2214278"/>
              <a:ext cx="381000" cy="3844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278838" y="2259304"/>
              <a:ext cx="1026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34751" y="2229341"/>
            <a:ext cx="1367077" cy="520716"/>
            <a:chOff x="1334751" y="2229341"/>
            <a:chExt cx="1367077" cy="520716"/>
          </a:xfrm>
        </p:grpSpPr>
        <p:sp>
          <p:nvSpPr>
            <p:cNvPr id="45" name="Left Brace 44"/>
            <p:cNvSpPr/>
            <p:nvPr/>
          </p:nvSpPr>
          <p:spPr>
            <a:xfrm rot="16200000">
              <a:off x="1890980" y="1673112"/>
              <a:ext cx="254619" cy="1367077"/>
            </a:xfrm>
            <a:prstGeom prst="leftBrace">
              <a:avLst>
                <a:gd name="adj1" fmla="val 3742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92353" y="2380725"/>
              <a:ext cx="1096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Receive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87312" y="2191811"/>
            <a:ext cx="1390046" cy="555458"/>
            <a:chOff x="4687312" y="2191811"/>
            <a:chExt cx="1390046" cy="555458"/>
          </a:xfrm>
        </p:grpSpPr>
        <p:sp>
          <p:nvSpPr>
            <p:cNvPr id="46" name="Left Brace 45"/>
            <p:cNvSpPr/>
            <p:nvPr/>
          </p:nvSpPr>
          <p:spPr>
            <a:xfrm rot="16200000">
              <a:off x="5195086" y="1684037"/>
              <a:ext cx="278041" cy="1293590"/>
            </a:xfrm>
            <a:prstGeom prst="leftBrace">
              <a:avLst>
                <a:gd name="adj1" fmla="val 3742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980729" y="2377937"/>
              <a:ext cx="1096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Send</a:t>
              </a:r>
              <a:endParaRPr lang="en-US" dirty="0"/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558531" y="1687600"/>
            <a:ext cx="68835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NIC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2320826" y="707752"/>
            <a:ext cx="516092" cy="1390791"/>
            <a:chOff x="2320826" y="707752"/>
            <a:chExt cx="516092" cy="1390791"/>
          </a:xfrm>
        </p:grpSpPr>
        <p:sp>
          <p:nvSpPr>
            <p:cNvPr id="136" name="TextBox 135"/>
            <p:cNvSpPr txBox="1"/>
            <p:nvPr/>
          </p:nvSpPr>
          <p:spPr>
            <a:xfrm rot="18584452">
              <a:off x="2076948" y="1098390"/>
              <a:ext cx="1150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TCP/IP</a:t>
              </a:r>
              <a:endParaRPr lang="en-US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2320826" y="1717543"/>
              <a:ext cx="381000" cy="381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791362" y="515178"/>
            <a:ext cx="563053" cy="1581709"/>
            <a:chOff x="2791362" y="515178"/>
            <a:chExt cx="563053" cy="1581709"/>
          </a:xfrm>
        </p:grpSpPr>
        <p:sp>
          <p:nvSpPr>
            <p:cNvPr id="137" name="TextBox 136"/>
            <p:cNvSpPr txBox="1"/>
            <p:nvPr/>
          </p:nvSpPr>
          <p:spPr>
            <a:xfrm rot="18578807">
              <a:off x="2482217" y="1018044"/>
              <a:ext cx="1375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Epoll_wait</a:t>
              </a:r>
              <a:endParaRPr lang="en-US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2791362" y="1715887"/>
              <a:ext cx="381000" cy="381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734266" y="905893"/>
            <a:ext cx="450366" cy="1192130"/>
            <a:chOff x="3734266" y="905893"/>
            <a:chExt cx="450366" cy="1192130"/>
          </a:xfrm>
        </p:grpSpPr>
        <p:sp>
          <p:nvSpPr>
            <p:cNvPr id="140" name="TextBox 139"/>
            <p:cNvSpPr txBox="1"/>
            <p:nvPr/>
          </p:nvSpPr>
          <p:spPr>
            <a:xfrm rot="18591643">
              <a:off x="3535225" y="1185968"/>
              <a:ext cx="929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Read</a:t>
              </a:r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3734266" y="1717023"/>
              <a:ext cx="381000" cy="381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62083" y="616088"/>
            <a:ext cx="505517" cy="1476367"/>
            <a:chOff x="3262083" y="616088"/>
            <a:chExt cx="505517" cy="1476367"/>
          </a:xfrm>
        </p:grpSpPr>
        <p:sp>
          <p:nvSpPr>
            <p:cNvPr id="139" name="TextBox 138"/>
            <p:cNvSpPr txBox="1"/>
            <p:nvPr/>
          </p:nvSpPr>
          <p:spPr>
            <a:xfrm rot="18592142">
              <a:off x="2965793" y="1048563"/>
              <a:ext cx="123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Libevent</a:t>
              </a:r>
              <a:endParaRPr lang="en-US" dirty="0"/>
            </a:p>
          </p:txBody>
        </p:sp>
        <p:sp>
          <p:nvSpPr>
            <p:cNvPr id="144" name="Oval 143"/>
            <p:cNvSpPr/>
            <p:nvPr/>
          </p:nvSpPr>
          <p:spPr>
            <a:xfrm>
              <a:off x="3262083" y="1711455"/>
              <a:ext cx="381000" cy="3810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83817" y="967745"/>
            <a:ext cx="411212" cy="1128001"/>
            <a:chOff x="4683817" y="967745"/>
            <a:chExt cx="411212" cy="1128001"/>
          </a:xfrm>
        </p:grpSpPr>
        <p:sp>
          <p:nvSpPr>
            <p:cNvPr id="138" name="TextBox 137"/>
            <p:cNvSpPr txBox="1"/>
            <p:nvPr/>
          </p:nvSpPr>
          <p:spPr>
            <a:xfrm rot="18600045">
              <a:off x="4487905" y="1205537"/>
              <a:ext cx="844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Write</a:t>
              </a:r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4683817" y="1714746"/>
              <a:ext cx="381000" cy="381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99901" y="755479"/>
            <a:ext cx="580711" cy="1343187"/>
            <a:chOff x="5599901" y="755479"/>
            <a:chExt cx="580711" cy="1343187"/>
          </a:xfrm>
        </p:grpSpPr>
        <p:sp>
          <p:nvSpPr>
            <p:cNvPr id="132" name="TextBox 131"/>
            <p:cNvSpPr txBox="1"/>
            <p:nvPr/>
          </p:nvSpPr>
          <p:spPr>
            <a:xfrm rot="18571506">
              <a:off x="5447572" y="1119187"/>
              <a:ext cx="1096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TX</a:t>
              </a:r>
              <a:r>
                <a:rPr lang="zh-CN" altLang="en-US" dirty="0" smtClean="0"/>
                <a:t> </a:t>
              </a:r>
              <a:endParaRPr lang="en-US" dirty="0" smtClean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5599901" y="1717666"/>
              <a:ext cx="381000" cy="381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6091698" y="1691189"/>
            <a:ext cx="68835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NIC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1334750" y="1226663"/>
            <a:ext cx="947719" cy="969452"/>
            <a:chOff x="1334750" y="1226663"/>
            <a:chExt cx="947719" cy="969452"/>
          </a:xfrm>
        </p:grpSpPr>
        <p:sp>
          <p:nvSpPr>
            <p:cNvPr id="131" name="TextBox 130"/>
            <p:cNvSpPr txBox="1"/>
            <p:nvPr/>
          </p:nvSpPr>
          <p:spPr>
            <a:xfrm>
              <a:off x="1507977" y="1226663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RX</a:t>
              </a:r>
              <a:endParaRPr lang="en-US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334750" y="1670529"/>
              <a:ext cx="947719" cy="525586"/>
              <a:chOff x="1334750" y="1670529"/>
              <a:chExt cx="947719" cy="525586"/>
            </a:xfrm>
          </p:grpSpPr>
          <p:sp>
            <p:nvSpPr>
              <p:cNvPr id="134" name="Oval 133"/>
              <p:cNvSpPr/>
              <p:nvPr/>
            </p:nvSpPr>
            <p:spPr>
              <a:xfrm>
                <a:off x="1378639" y="1716174"/>
                <a:ext cx="384048" cy="381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1850168" y="1714094"/>
                <a:ext cx="381000" cy="381000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334750" y="1670529"/>
                <a:ext cx="947719" cy="52558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52" name="Straight Arrow Connector 151"/>
          <p:cNvCxnSpPr>
            <a:endCxn id="133" idx="0"/>
          </p:cNvCxnSpPr>
          <p:nvPr/>
        </p:nvCxnSpPr>
        <p:spPr>
          <a:xfrm>
            <a:off x="73042" y="835186"/>
            <a:ext cx="829666" cy="852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477000" y="773837"/>
            <a:ext cx="803123" cy="9111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 rot="2755769">
            <a:off x="68004" y="1037284"/>
            <a:ext cx="117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 rot="18624390">
            <a:off x="6172618" y="960805"/>
            <a:ext cx="12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132329" y="755265"/>
            <a:ext cx="492336" cy="1341620"/>
            <a:chOff x="5132329" y="755265"/>
            <a:chExt cx="492336" cy="1341620"/>
          </a:xfrm>
        </p:grpSpPr>
        <p:sp>
          <p:nvSpPr>
            <p:cNvPr id="150" name="TextBox 149"/>
            <p:cNvSpPr txBox="1"/>
            <p:nvPr/>
          </p:nvSpPr>
          <p:spPr>
            <a:xfrm rot="18575055">
              <a:off x="4891625" y="1118973"/>
              <a:ext cx="1096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TCPIP</a:t>
              </a:r>
              <a:endParaRPr lang="en-US" dirty="0" smtClean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5132329" y="1715885"/>
              <a:ext cx="381000" cy="381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18300" y="468753"/>
            <a:ext cx="585359" cy="1625228"/>
            <a:chOff x="4218300" y="468753"/>
            <a:chExt cx="585359" cy="1625228"/>
          </a:xfrm>
        </p:grpSpPr>
        <p:sp>
          <p:nvSpPr>
            <p:cNvPr id="145" name="Oval 144"/>
            <p:cNvSpPr/>
            <p:nvPr/>
          </p:nvSpPr>
          <p:spPr>
            <a:xfrm>
              <a:off x="4218300" y="1709518"/>
              <a:ext cx="381000" cy="3844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 rot="18672952">
              <a:off x="3904176" y="998904"/>
              <a:ext cx="1429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Memcache</a:t>
              </a:r>
              <a:endParaRPr lang="en-US" dirty="0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1681225" y="3506508"/>
            <a:ext cx="137160" cy="2699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1825533" y="3502962"/>
            <a:ext cx="91440" cy="269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1936370" y="3502962"/>
            <a:ext cx="91440" cy="2699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2047206" y="3502962"/>
            <a:ext cx="91440" cy="269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2144188" y="3502962"/>
            <a:ext cx="228600" cy="2699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5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375381" y="5383844"/>
            <a:ext cx="182880" cy="2674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3" name="Rectangle 92"/>
          <p:cNvSpPr/>
          <p:nvPr/>
        </p:nvSpPr>
        <p:spPr>
          <a:xfrm>
            <a:off x="5711541" y="4903406"/>
            <a:ext cx="91440" cy="269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5821138" y="4907847"/>
            <a:ext cx="91440" cy="2699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5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568724" y="5381795"/>
            <a:ext cx="2971800" cy="2699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1,290</a:t>
            </a:r>
          </a:p>
        </p:txBody>
      </p:sp>
      <p:sp>
        <p:nvSpPr>
          <p:cNvPr id="96" name="Rectangle 95"/>
          <p:cNvSpPr/>
          <p:nvPr/>
        </p:nvSpPr>
        <p:spPr>
          <a:xfrm>
            <a:off x="4563878" y="5381795"/>
            <a:ext cx="3767328" cy="269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1,650</a:t>
            </a:r>
            <a:endParaRPr lang="en-US" altLang="zh-CN" dirty="0" smtClean="0"/>
          </a:p>
        </p:txBody>
      </p:sp>
      <p:sp>
        <p:nvSpPr>
          <p:cNvPr id="97" name="Rectangle 96"/>
          <p:cNvSpPr/>
          <p:nvPr/>
        </p:nvSpPr>
        <p:spPr>
          <a:xfrm>
            <a:off x="5597929" y="4909637"/>
            <a:ext cx="91440" cy="2699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390280" y="3506508"/>
            <a:ext cx="640080" cy="730923"/>
            <a:chOff x="1390280" y="3506508"/>
            <a:chExt cx="640080" cy="730923"/>
          </a:xfrm>
        </p:grpSpPr>
        <p:sp>
          <p:nvSpPr>
            <p:cNvPr id="6" name="Rectangle 5"/>
            <p:cNvSpPr/>
            <p:nvPr/>
          </p:nvSpPr>
          <p:spPr>
            <a:xfrm>
              <a:off x="1390280" y="3506508"/>
              <a:ext cx="274320" cy="26999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mtClean="0"/>
                <a:t>6</a:t>
              </a:r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390280" y="3963111"/>
              <a:ext cx="640080" cy="27432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14</a:t>
              </a:r>
              <a:endParaRPr lang="en-US" dirty="0"/>
            </a:p>
          </p:txBody>
        </p:sp>
      </p:grpSp>
      <p:sp>
        <p:nvSpPr>
          <p:cNvPr id="99" name="Rectangle 98"/>
          <p:cNvSpPr/>
          <p:nvPr/>
        </p:nvSpPr>
        <p:spPr>
          <a:xfrm>
            <a:off x="1479140" y="4910499"/>
            <a:ext cx="1783080" cy="2699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782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3266376" y="4910499"/>
            <a:ext cx="2313432" cy="269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1,009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055298" y="3963708"/>
            <a:ext cx="182880" cy="2699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2259851" y="3967397"/>
            <a:ext cx="228600" cy="269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2507680" y="3962287"/>
            <a:ext cx="411480" cy="2699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2936271" y="3961931"/>
            <a:ext cx="320040" cy="269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3274498" y="3963111"/>
            <a:ext cx="1097280" cy="2743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r>
              <a:rPr lang="en-US" altLang="zh-CN" dirty="0" smtClean="0"/>
              <a:t>4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3113515"/>
            <a:ext cx="4800600" cy="1195364"/>
            <a:chOff x="0" y="3113515"/>
            <a:chExt cx="4800600" cy="1195364"/>
          </a:xfrm>
        </p:grpSpPr>
        <p:sp>
          <p:nvSpPr>
            <p:cNvPr id="101" name="Text Placeholder 3"/>
            <p:cNvSpPr txBox="1">
              <a:spLocks/>
            </p:cNvSpPr>
            <p:nvPr/>
          </p:nvSpPr>
          <p:spPr>
            <a:xfrm>
              <a:off x="0" y="3903634"/>
              <a:ext cx="1651566" cy="405245"/>
            </a:xfrm>
            <a:prstGeom prst="rect">
              <a:avLst/>
            </a:prstGeom>
          </p:spPr>
          <p:txBody>
            <a:bodyPr/>
            <a:lstStyle>
              <a:lvl1pPr marL="273050" indent="-273050" algn="l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Wingdings" charset="2"/>
                <a:buChar char="§"/>
                <a:defRPr sz="3200" b="1" kern="1200">
                  <a:solidFill>
                    <a:srgbClr val="B31B1B"/>
                  </a:solidFill>
                  <a:latin typeface="Palatino Linotype" pitchFamily="18" charset="0"/>
                  <a:ea typeface="+mn-ea"/>
                  <a:cs typeface="+mn-cs"/>
                </a:defRPr>
              </a:lvl1pPr>
              <a:lvl2pPr marL="639763" indent="-228600" algn="l" rtl="0" eaLnBrk="1" fontAlgn="base" hangingPunct="1">
                <a:spcBef>
                  <a:spcPts val="4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Palatino Linotype" charset="0"/>
                <a:buChar char="»"/>
                <a:defRPr sz="24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Ø"/>
                <a:defRPr sz="20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0" dirty="0" err="1" smtClean="0"/>
                <a:t>ThunderX</a:t>
              </a:r>
              <a:endParaRPr lang="en-US" sz="2000" b="0" dirty="0" smtClean="0"/>
            </a:p>
          </p:txBody>
        </p:sp>
        <p:sp>
          <p:nvSpPr>
            <p:cNvPr id="107" name="Text Placeholder 3"/>
            <p:cNvSpPr txBox="1">
              <a:spLocks/>
            </p:cNvSpPr>
            <p:nvPr/>
          </p:nvSpPr>
          <p:spPr>
            <a:xfrm>
              <a:off x="1334750" y="3113515"/>
              <a:ext cx="3465850" cy="405245"/>
            </a:xfrm>
            <a:prstGeom prst="rect">
              <a:avLst/>
            </a:prstGeom>
          </p:spPr>
          <p:txBody>
            <a:bodyPr/>
            <a:lstStyle>
              <a:lvl1pPr marL="273050" indent="-273050" algn="l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Wingdings" charset="2"/>
                <a:buChar char="§"/>
                <a:defRPr sz="3200" b="1" kern="1200">
                  <a:solidFill>
                    <a:srgbClr val="B31B1B"/>
                  </a:solidFill>
                  <a:latin typeface="Palatino Linotype" pitchFamily="18" charset="0"/>
                  <a:ea typeface="+mn-ea"/>
                  <a:cs typeface="+mn-cs"/>
                </a:defRPr>
              </a:lvl1pPr>
              <a:lvl2pPr marL="639763" indent="-228600" algn="l" rtl="0" eaLnBrk="1" fontAlgn="base" hangingPunct="1">
                <a:spcBef>
                  <a:spcPts val="4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Palatino Linotype" charset="0"/>
                <a:buChar char="»"/>
                <a:defRPr sz="24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Ø"/>
                <a:defRPr sz="20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0" dirty="0" smtClean="0"/>
                <a:t>At </a:t>
              </a:r>
              <a:r>
                <a:rPr lang="en-US" sz="2000" dirty="0" smtClean="0"/>
                <a:t>10% </a:t>
              </a:r>
              <a:r>
                <a:rPr lang="en-US" sz="2000" b="0" dirty="0" smtClean="0"/>
                <a:t>of max throughput</a:t>
              </a:r>
            </a:p>
          </p:txBody>
        </p:sp>
        <p:sp>
          <p:nvSpPr>
            <p:cNvPr id="108" name="Text Placeholder 3"/>
            <p:cNvSpPr txBox="1">
              <a:spLocks/>
            </p:cNvSpPr>
            <p:nvPr/>
          </p:nvSpPr>
          <p:spPr>
            <a:xfrm>
              <a:off x="332509" y="3432579"/>
              <a:ext cx="834148" cy="405245"/>
            </a:xfrm>
            <a:prstGeom prst="rect">
              <a:avLst/>
            </a:prstGeom>
          </p:spPr>
          <p:txBody>
            <a:bodyPr/>
            <a:lstStyle>
              <a:lvl1pPr marL="273050" indent="-273050" algn="l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Wingdings" charset="2"/>
                <a:buChar char="§"/>
                <a:defRPr sz="3200" b="1" kern="1200">
                  <a:solidFill>
                    <a:srgbClr val="B31B1B"/>
                  </a:solidFill>
                  <a:latin typeface="Palatino Linotype" pitchFamily="18" charset="0"/>
                  <a:ea typeface="+mn-ea"/>
                  <a:cs typeface="+mn-cs"/>
                </a:defRPr>
              </a:lvl1pPr>
              <a:lvl2pPr marL="639763" indent="-228600" algn="l" rtl="0" eaLnBrk="1" fontAlgn="base" hangingPunct="1">
                <a:spcBef>
                  <a:spcPts val="4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Palatino Linotype" charset="0"/>
                <a:buChar char="»"/>
                <a:defRPr sz="24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Ø"/>
                <a:defRPr sz="20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0" dirty="0" smtClean="0"/>
                <a:t>Xeon</a:t>
              </a:r>
            </a:p>
            <a:p>
              <a:endParaRPr lang="en-US" sz="2000" dirty="0"/>
            </a:p>
          </p:txBody>
        </p:sp>
      </p:grpSp>
      <p:sp>
        <p:nvSpPr>
          <p:cNvPr id="110" name="Rectangle 109"/>
          <p:cNvSpPr/>
          <p:nvPr/>
        </p:nvSpPr>
        <p:spPr>
          <a:xfrm>
            <a:off x="1377246" y="4910499"/>
            <a:ext cx="91440" cy="2699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8510159" y="5360606"/>
            <a:ext cx="91440" cy="269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8619756" y="5365047"/>
            <a:ext cx="91440" cy="2699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113" name="Rectangle 112"/>
          <p:cNvSpPr/>
          <p:nvPr/>
        </p:nvSpPr>
        <p:spPr>
          <a:xfrm>
            <a:off x="8354984" y="5380691"/>
            <a:ext cx="137160" cy="2699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4526765"/>
            <a:ext cx="4800600" cy="1167568"/>
            <a:chOff x="0" y="4526765"/>
            <a:chExt cx="4800600" cy="1167568"/>
          </a:xfrm>
        </p:grpSpPr>
        <p:sp>
          <p:nvSpPr>
            <p:cNvPr id="109" name="Text Placeholder 3"/>
            <p:cNvSpPr txBox="1">
              <a:spLocks/>
            </p:cNvSpPr>
            <p:nvPr/>
          </p:nvSpPr>
          <p:spPr>
            <a:xfrm>
              <a:off x="1294223" y="4526765"/>
              <a:ext cx="3506377" cy="405245"/>
            </a:xfrm>
            <a:prstGeom prst="rect">
              <a:avLst/>
            </a:prstGeom>
          </p:spPr>
          <p:txBody>
            <a:bodyPr/>
            <a:lstStyle>
              <a:lvl1pPr marL="273050" indent="-273050" algn="l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Wingdings" charset="2"/>
                <a:buChar char="§"/>
                <a:defRPr sz="3200" b="1" kern="1200">
                  <a:solidFill>
                    <a:srgbClr val="B31B1B"/>
                  </a:solidFill>
                  <a:latin typeface="Palatino Linotype" pitchFamily="18" charset="0"/>
                  <a:ea typeface="+mn-ea"/>
                  <a:cs typeface="+mn-cs"/>
                </a:defRPr>
              </a:lvl1pPr>
              <a:lvl2pPr marL="639763" indent="-228600" algn="l" rtl="0" eaLnBrk="1" fontAlgn="base" hangingPunct="1">
                <a:spcBef>
                  <a:spcPts val="4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Palatino Linotype" charset="0"/>
                <a:buChar char="»"/>
                <a:defRPr sz="24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Ø"/>
                <a:defRPr sz="20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0" dirty="0"/>
                <a:t>At </a:t>
              </a:r>
              <a:r>
                <a:rPr lang="en-US" sz="2000" dirty="0" smtClean="0"/>
                <a:t>90</a:t>
              </a:r>
              <a:r>
                <a:rPr lang="en-US" sz="2000" dirty="0"/>
                <a:t>%</a:t>
              </a:r>
              <a:r>
                <a:rPr lang="en-US" sz="2000" b="0" dirty="0"/>
                <a:t> of max </a:t>
              </a:r>
              <a:r>
                <a:rPr lang="en-US" sz="2000" b="0" dirty="0" smtClean="0"/>
                <a:t>throughput</a:t>
              </a:r>
              <a:endParaRPr lang="en-US" sz="2000" b="0" dirty="0"/>
            </a:p>
          </p:txBody>
        </p:sp>
        <p:sp>
          <p:nvSpPr>
            <p:cNvPr id="114" name="Text Placeholder 3"/>
            <p:cNvSpPr txBox="1">
              <a:spLocks/>
            </p:cNvSpPr>
            <p:nvPr/>
          </p:nvSpPr>
          <p:spPr>
            <a:xfrm>
              <a:off x="332509" y="4831888"/>
              <a:ext cx="834148" cy="405245"/>
            </a:xfrm>
            <a:prstGeom prst="rect">
              <a:avLst/>
            </a:prstGeom>
          </p:spPr>
          <p:txBody>
            <a:bodyPr/>
            <a:lstStyle>
              <a:lvl1pPr marL="273050" indent="-273050" algn="l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Wingdings" charset="2"/>
                <a:buChar char="§"/>
                <a:defRPr sz="3200" b="1" kern="1200">
                  <a:solidFill>
                    <a:srgbClr val="B31B1B"/>
                  </a:solidFill>
                  <a:latin typeface="Palatino Linotype" pitchFamily="18" charset="0"/>
                  <a:ea typeface="+mn-ea"/>
                  <a:cs typeface="+mn-cs"/>
                </a:defRPr>
              </a:lvl1pPr>
              <a:lvl2pPr marL="639763" indent="-228600" algn="l" rtl="0" eaLnBrk="1" fontAlgn="base" hangingPunct="1">
                <a:spcBef>
                  <a:spcPts val="4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Palatino Linotype" charset="0"/>
                <a:buChar char="»"/>
                <a:defRPr sz="24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Ø"/>
                <a:defRPr sz="20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0" dirty="0" smtClean="0"/>
                <a:t>Xeon</a:t>
              </a:r>
            </a:p>
            <a:p>
              <a:endParaRPr lang="en-US" sz="2000" dirty="0"/>
            </a:p>
          </p:txBody>
        </p:sp>
        <p:sp>
          <p:nvSpPr>
            <p:cNvPr id="115" name="Text Placeholder 3"/>
            <p:cNvSpPr txBox="1">
              <a:spLocks/>
            </p:cNvSpPr>
            <p:nvPr/>
          </p:nvSpPr>
          <p:spPr>
            <a:xfrm>
              <a:off x="0" y="5289088"/>
              <a:ext cx="1651566" cy="405245"/>
            </a:xfrm>
            <a:prstGeom prst="rect">
              <a:avLst/>
            </a:prstGeom>
          </p:spPr>
          <p:txBody>
            <a:bodyPr/>
            <a:lstStyle>
              <a:lvl1pPr marL="273050" indent="-273050" algn="l" rtl="0" eaLnBrk="1" fontAlgn="base" hangingPunct="1">
                <a:spcBef>
                  <a:spcPts val="600"/>
                </a:spcBef>
                <a:spcAft>
                  <a:spcPct val="0"/>
                </a:spcAft>
                <a:buFont typeface="Wingdings" charset="2"/>
                <a:buChar char="§"/>
                <a:defRPr sz="3200" b="1" kern="1200">
                  <a:solidFill>
                    <a:srgbClr val="B31B1B"/>
                  </a:solidFill>
                  <a:latin typeface="Palatino Linotype" pitchFamily="18" charset="0"/>
                  <a:ea typeface="+mn-ea"/>
                  <a:cs typeface="+mn-cs"/>
                </a:defRPr>
              </a:lvl1pPr>
              <a:lvl2pPr marL="639763" indent="-228600" algn="l" rtl="0" eaLnBrk="1" fontAlgn="base" hangingPunct="1">
                <a:spcBef>
                  <a:spcPts val="4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ts val="300"/>
                </a:spcBef>
                <a:spcAft>
                  <a:spcPct val="0"/>
                </a:spcAft>
                <a:buFont typeface="Palatino Linotype" charset="0"/>
                <a:buChar char="»"/>
                <a:defRPr sz="24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Ø"/>
                <a:defRPr sz="2000" kern="1200">
                  <a:solidFill>
                    <a:srgbClr val="5F5F5F"/>
                  </a:solidFill>
                  <a:latin typeface="Palatino Linotype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0" dirty="0" err="1" smtClean="0"/>
                <a:t>ThunderX</a:t>
              </a:r>
              <a:endParaRPr lang="en-US" sz="2000" b="0" dirty="0" smtClean="0"/>
            </a:p>
          </p:txBody>
        </p:sp>
      </p:grpSp>
      <p:sp>
        <p:nvSpPr>
          <p:cNvPr id="117" name="Text Placeholder 3"/>
          <p:cNvSpPr txBox="1">
            <a:spLocks/>
          </p:cNvSpPr>
          <p:nvPr/>
        </p:nvSpPr>
        <p:spPr>
          <a:xfrm>
            <a:off x="6216238" y="4789951"/>
            <a:ext cx="2310236" cy="552646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Queuing delay</a:t>
            </a:r>
          </a:p>
          <a:p>
            <a:endParaRPr lang="en-US" sz="2400" dirty="0"/>
          </a:p>
        </p:txBody>
      </p:sp>
      <p:sp>
        <p:nvSpPr>
          <p:cNvPr id="118" name="TextBox 117"/>
          <p:cNvSpPr txBox="1"/>
          <p:nvPr/>
        </p:nvSpPr>
        <p:spPr>
          <a:xfrm>
            <a:off x="2895600" y="6381750"/>
            <a:ext cx="6248400" cy="184150"/>
          </a:xfrm>
          <a:prstGeom prst="rect">
            <a:avLst/>
          </a:prstGeom>
          <a:noFill/>
        </p:spPr>
        <p:txBody>
          <a:bodyPr lIns="45720" tIns="0" rIns="45720" bIns="0">
            <a:spAutoFit/>
          </a:bodyPr>
          <a:lstStyle/>
          <a:p>
            <a:pPr algn="r">
              <a:defRPr/>
            </a:pPr>
            <a:r>
              <a:rPr lang="en-US" sz="1200" dirty="0" smtClean="0">
                <a:solidFill>
                  <a:srgbClr val="777777"/>
                </a:solidFill>
                <a:latin typeface="Whitney-Semibold" pitchFamily="2" charset="0"/>
              </a:rPr>
              <a:t>Introduction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</a:t>
            </a:r>
            <a:r>
              <a:rPr lang="en-US" sz="1200" dirty="0" smtClean="0">
                <a:solidFill>
                  <a:schemeClr val="bg1"/>
                </a:solidFill>
                <a:latin typeface="Whitney-Semibold" pitchFamily="2" charset="0"/>
              </a:rPr>
              <a:t>Characterization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Implications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Whitney-Semibold" pitchFamily="2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en-US" smtClean="0"/>
              <a:t>Page </a:t>
            </a:r>
            <a:fld id="{FD03726C-D695-B24E-A502-5365641AEF68}" type="slidenum">
              <a:rPr lang="en-US" altLang="en-US" smtClean="0"/>
              <a:pPr/>
              <a:t>10</a:t>
            </a:fld>
            <a:r>
              <a:rPr lang="en-US" altLang="en-US" smtClean="0"/>
              <a:t> of 20</a:t>
            </a:r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52485" y="5616841"/>
            <a:ext cx="60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14</a:t>
            </a:r>
            <a:endParaRPr lang="en-US" dirty="0">
              <a:latin typeface="+mn-lt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208641" y="5614258"/>
            <a:ext cx="60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20</a:t>
            </a:r>
            <a:endParaRPr lang="en-US" dirty="0">
              <a:latin typeface="+mn-lt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8516105" y="5609491"/>
            <a:ext cx="60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2</a:t>
            </a:r>
            <a:r>
              <a:rPr lang="en-US" dirty="0" smtClean="0">
                <a:latin typeface="+mn-lt"/>
              </a:rPr>
              <a:t>4</a:t>
            </a:r>
            <a:endParaRPr lang="en-US" dirty="0">
              <a:latin typeface="+mn-lt"/>
            </a:endParaRPr>
          </a:p>
        </p:txBody>
      </p:sp>
      <p:sp>
        <p:nvSpPr>
          <p:cNvPr id="121" name="Text Placeholder 3"/>
          <p:cNvSpPr txBox="1">
            <a:spLocks/>
          </p:cNvSpPr>
          <p:nvPr/>
        </p:nvSpPr>
        <p:spPr>
          <a:xfrm>
            <a:off x="4681003" y="3902494"/>
            <a:ext cx="3019894" cy="552646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2x slower </a:t>
            </a:r>
            <a:r>
              <a:rPr lang="en-US" sz="2400" smtClean="0"/>
              <a:t>than Xeon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122" name="Text Placeholder 3"/>
          <p:cNvSpPr txBox="1">
            <a:spLocks/>
          </p:cNvSpPr>
          <p:nvPr/>
        </p:nvSpPr>
        <p:spPr>
          <a:xfrm>
            <a:off x="4666020" y="3467834"/>
            <a:ext cx="2310236" cy="552646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mtClean="0"/>
              <a:t>Network delay</a:t>
            </a:r>
            <a:endParaRPr lang="en-US" sz="2400" dirty="0" smtClean="0"/>
          </a:p>
        </p:txBody>
      </p:sp>
      <p:sp>
        <p:nvSpPr>
          <p:cNvPr id="123" name="Text Placeholder 3"/>
          <p:cNvSpPr txBox="1">
            <a:spLocks/>
          </p:cNvSpPr>
          <p:nvPr/>
        </p:nvSpPr>
        <p:spPr>
          <a:xfrm>
            <a:off x="3162053" y="2644408"/>
            <a:ext cx="4118070" cy="552646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Little user-space processing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7053864"/>
      </p:ext>
    </p:extLst>
  </p:cSld>
  <p:clrMapOvr>
    <a:masterClrMapping/>
  </p:clrMapOvr>
  <p:transition advTm="15361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81" grpId="0" animBg="1"/>
      <p:bldP spid="82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9" grpId="0" animBg="1"/>
      <p:bldP spid="100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10" grpId="0" animBg="1"/>
      <p:bldP spid="111" grpId="0" animBg="1"/>
      <p:bldP spid="112" grpId="0" animBg="1"/>
      <p:bldP spid="113" grpId="0" animBg="1"/>
      <p:bldP spid="117" grpId="0"/>
      <p:bldP spid="3" grpId="0"/>
      <p:bldP spid="119" grpId="0"/>
      <p:bldP spid="120" grpId="0"/>
      <p:bldP spid="121" grpId="0"/>
      <p:bldP spid="122" grpId="0"/>
      <p:bldP spid="1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Studied Parameters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33400" y="1141523"/>
            <a:ext cx="3200400" cy="4495801"/>
            <a:chOff x="304800" y="1420802"/>
            <a:chExt cx="2590800" cy="4495801"/>
          </a:xfrm>
        </p:grpSpPr>
        <p:sp>
          <p:nvSpPr>
            <p:cNvPr id="8" name="Rounded Rectangle 7"/>
            <p:cNvSpPr/>
            <p:nvPr/>
          </p:nvSpPr>
          <p:spPr>
            <a:xfrm>
              <a:off x="304800" y="1420802"/>
              <a:ext cx="2571498" cy="1219198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Application</a:t>
              </a:r>
              <a:endParaRPr lang="en-US" sz="24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04800" y="3822789"/>
              <a:ext cx="2590800" cy="104932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OS</a:t>
              </a:r>
              <a:endParaRPr lang="en-US" sz="24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04800" y="4887293"/>
              <a:ext cx="2573693" cy="102931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Hardware</a:t>
              </a:r>
              <a:endParaRPr lang="en-US" sz="24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10245" y="2654274"/>
              <a:ext cx="2566052" cy="11533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Resource Manager</a:t>
              </a:r>
              <a:endParaRPr lang="en-US" sz="24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23883" y="3852345"/>
              <a:ext cx="2134799" cy="3254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Virtualization</a:t>
              </a:r>
              <a:endParaRPr lang="en-US" sz="2400" dirty="0"/>
            </a:p>
          </p:txBody>
        </p:sp>
      </p:grp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3564666" y="1105505"/>
            <a:ext cx="6858000" cy="107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2400" dirty="0" smtClean="0">
                <a:solidFill>
                  <a:schemeClr val="tx1"/>
                </a:solidFill>
              </a:rPr>
              <a:t>Application b</a:t>
            </a:r>
            <a:r>
              <a:rPr lang="en-US" sz="2400" dirty="0" smtClean="0">
                <a:solidFill>
                  <a:schemeClr val="tx1"/>
                </a:solidFill>
              </a:rPr>
              <a:t>ottleneck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altLang="zh-CN" sz="2400" b="1" dirty="0" smtClean="0">
                <a:solidFill>
                  <a:srgbClr val="C00000"/>
                </a:solidFill>
              </a:rPr>
              <a:t>D</a:t>
            </a:r>
            <a:r>
              <a:rPr lang="en-US" sz="2400" b="1" dirty="0" smtClean="0">
                <a:solidFill>
                  <a:srgbClr val="C00000"/>
                </a:solidFill>
              </a:rPr>
              <a:t>ifferent user cases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Scalability</a:t>
            </a:r>
            <a:endParaRPr lang="en-US" sz="2400" b="0" dirty="0" smtClean="0">
              <a:solidFill>
                <a:schemeClr val="tx1"/>
              </a:solidFill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3564666" y="3395745"/>
            <a:ext cx="6360825" cy="51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schemeClr val="tx1"/>
                </a:solidFill>
              </a:rPr>
              <a:t>Overhead </a:t>
            </a:r>
            <a:r>
              <a:rPr lang="en-US" sz="2400" smtClean="0">
                <a:solidFill>
                  <a:schemeClr val="tx1"/>
                </a:solidFill>
              </a:rPr>
              <a:t>of virtualization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3564666" y="3867853"/>
            <a:ext cx="6553200" cy="8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>
                <a:solidFill>
                  <a:schemeClr val="tx1"/>
                </a:solidFill>
              </a:rPr>
              <a:t>SW isolation </a:t>
            </a:r>
            <a:r>
              <a:rPr lang="en-US" sz="2400" dirty="0" smtClean="0">
                <a:solidFill>
                  <a:schemeClr val="tx1"/>
                </a:solidFill>
              </a:rPr>
              <a:t>mechanisms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Overhead </a:t>
            </a:r>
            <a:r>
              <a:rPr lang="en-US" sz="2400" dirty="0">
                <a:solidFill>
                  <a:schemeClr val="tx1"/>
                </a:solidFill>
              </a:rPr>
              <a:t>of context </a:t>
            </a:r>
            <a:r>
              <a:rPr lang="en-US" sz="2400" dirty="0" smtClean="0">
                <a:solidFill>
                  <a:schemeClr val="tx1"/>
                </a:solidFill>
              </a:rPr>
              <a:t>switching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3564666" y="4744170"/>
            <a:ext cx="6225915" cy="95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schemeClr val="tx1"/>
                </a:solidFill>
              </a:rPr>
              <a:t>HW </a:t>
            </a:r>
            <a:r>
              <a:rPr lang="en-US" sz="2400" dirty="0">
                <a:solidFill>
                  <a:schemeClr val="tx1"/>
                </a:solidFill>
              </a:rPr>
              <a:t>isolation </a:t>
            </a:r>
            <a:r>
              <a:rPr lang="en-US" sz="2400" dirty="0" smtClean="0">
                <a:solidFill>
                  <a:schemeClr val="tx1"/>
                </a:solidFill>
              </a:rPr>
              <a:t>mechanisms</a:t>
            </a:r>
          </a:p>
          <a:p>
            <a:pPr lvl="1"/>
            <a:r>
              <a:rPr lang="en-US" sz="2400" dirty="0" err="1" smtClean="0">
                <a:solidFill>
                  <a:schemeClr val="tx1"/>
                </a:solidFill>
              </a:rPr>
              <a:t>Hyperthreading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5600" y="6381750"/>
            <a:ext cx="6248400" cy="184150"/>
          </a:xfrm>
          <a:prstGeom prst="rect">
            <a:avLst/>
          </a:prstGeom>
          <a:noFill/>
        </p:spPr>
        <p:txBody>
          <a:bodyPr lIns="45720" tIns="0" rIns="45720" bIns="0">
            <a:spAutoFit/>
          </a:bodyPr>
          <a:lstStyle/>
          <a:p>
            <a:pPr algn="r"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Introduction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Whitney-Semibold" pitchFamily="2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</a:t>
            </a:r>
            <a:r>
              <a:rPr lang="en-US" sz="1200" dirty="0" smtClean="0">
                <a:solidFill>
                  <a:schemeClr val="bg1"/>
                </a:solidFill>
                <a:latin typeface="Whitney-Semibold" pitchFamily="2" charset="0"/>
              </a:rPr>
              <a:t>Characterization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Implications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Whitney-Semibold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en-US" smtClean="0"/>
              <a:t>Page </a:t>
            </a:r>
            <a:fld id="{FD03726C-D695-B24E-A502-5365641AEF68}" type="slidenum">
              <a:rPr lang="en-US" altLang="en-US" smtClean="0"/>
              <a:pPr/>
              <a:t>11</a:t>
            </a:fld>
            <a:r>
              <a:rPr lang="en-US" altLang="en-US" smtClean="0"/>
              <a:t> of 20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9231355"/>
      </p:ext>
    </p:extLst>
  </p:cSld>
  <p:clrMapOvr>
    <a:masterClrMapping/>
  </p:clrMapOvr>
  <p:transition advTm="10498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916373"/>
            <a:ext cx="4026355" cy="2973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286" y="916373"/>
            <a:ext cx="4026350" cy="2973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Memcached</a:t>
            </a:r>
            <a:r>
              <a:rPr lang="en-US" dirty="0" smtClean="0"/>
              <a:t> Value Size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514600" y="3275731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823461" y="327303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auto">
          <a:xfrm>
            <a:off x="2215392" y="3968929"/>
            <a:ext cx="1129013" cy="471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None/>
              <a:defRPr sz="24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None/>
              <a:defRPr sz="18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16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Xeon</a:t>
            </a:r>
            <a:endParaRPr lang="en-US" sz="2000" dirty="0"/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6241563" y="3944643"/>
            <a:ext cx="1662725" cy="471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None/>
              <a:defRPr sz="24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None/>
              <a:defRPr sz="18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16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ThunderX</a:t>
            </a:r>
            <a:endParaRPr lang="en-US" sz="2000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910652" y="4470990"/>
            <a:ext cx="7772400" cy="1541497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Memory copy </a:t>
            </a:r>
          </a:p>
          <a:p>
            <a:pPr lvl="1"/>
            <a:r>
              <a:rPr lang="en-US" dirty="0" smtClean="0"/>
              <a:t>Network processing and transmission</a:t>
            </a:r>
          </a:p>
          <a:p>
            <a:pPr lvl="1"/>
            <a:r>
              <a:rPr lang="en-US" dirty="0" err="1" smtClean="0"/>
              <a:t>ThunderX</a:t>
            </a:r>
            <a:r>
              <a:rPr lang="en-US" dirty="0" smtClean="0"/>
              <a:t> is more sensitive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95600" y="6381750"/>
            <a:ext cx="6248400" cy="184150"/>
          </a:xfrm>
          <a:prstGeom prst="rect">
            <a:avLst/>
          </a:prstGeom>
          <a:noFill/>
        </p:spPr>
        <p:txBody>
          <a:bodyPr lIns="45720" tIns="0" rIns="45720" bIns="0">
            <a:spAutoFit/>
          </a:bodyPr>
          <a:lstStyle/>
          <a:p>
            <a:pPr algn="r">
              <a:defRPr/>
            </a:pPr>
            <a:r>
              <a:rPr lang="en-US" sz="1200" dirty="0" smtClean="0">
                <a:solidFill>
                  <a:srgbClr val="777777"/>
                </a:solidFill>
                <a:latin typeface="Whitney-Semibold" pitchFamily="2" charset="0"/>
              </a:rPr>
              <a:t>Introduction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</a:t>
            </a:r>
            <a:r>
              <a:rPr lang="en-US" sz="1200" dirty="0" smtClean="0">
                <a:solidFill>
                  <a:schemeClr val="bg1"/>
                </a:solidFill>
                <a:latin typeface="Whitney-Semibold" pitchFamily="2" charset="0"/>
              </a:rPr>
              <a:t>Characterization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Implications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Whitney-Semibold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 smtClean="0"/>
              <a:t>Page </a:t>
            </a:r>
            <a:fld id="{FD03726C-D695-B24E-A502-5365641AEF68}" type="slidenum">
              <a:rPr lang="en-US" altLang="en-US" smtClean="0"/>
              <a:pPr/>
              <a:t>12</a:t>
            </a:fld>
            <a:r>
              <a:rPr lang="en-US" altLang="en-US" smtClean="0"/>
              <a:t> of 20</a:t>
            </a:r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627371"/>
      </p:ext>
    </p:extLst>
  </p:cSld>
  <p:clrMapOvr>
    <a:masterClrMapping/>
  </p:clrMapOvr>
  <p:transition advTm="8018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488" y="993599"/>
            <a:ext cx="3953312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88" y="993599"/>
            <a:ext cx="3953312" cy="2971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</a:t>
            </a:r>
            <a:r>
              <a:rPr lang="en-US" dirty="0" err="1" smtClean="0"/>
              <a:t>Memcached</a:t>
            </a:r>
            <a:r>
              <a:rPr lang="en-US" dirty="0" smtClean="0"/>
              <a:t> Items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668130" y="3409189"/>
            <a:ext cx="714375" cy="381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700909" y="3429000"/>
            <a:ext cx="623691" cy="381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5" name="Text Placeholder 2"/>
          <p:cNvSpPr txBox="1">
            <a:spLocks/>
          </p:cNvSpPr>
          <p:nvPr/>
        </p:nvSpPr>
        <p:spPr bwMode="auto">
          <a:xfrm>
            <a:off x="2253492" y="3988646"/>
            <a:ext cx="1129013" cy="471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None/>
              <a:defRPr sz="24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None/>
              <a:defRPr sz="18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16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Xeon</a:t>
            </a:r>
            <a:endParaRPr lang="en-US" sz="2000" dirty="0"/>
          </a:p>
        </p:txBody>
      </p:sp>
      <p:sp>
        <p:nvSpPr>
          <p:cNvPr id="26" name="Text Placeholder 2"/>
          <p:cNvSpPr txBox="1">
            <a:spLocks/>
          </p:cNvSpPr>
          <p:nvPr/>
        </p:nvSpPr>
        <p:spPr bwMode="auto">
          <a:xfrm>
            <a:off x="6241563" y="3944643"/>
            <a:ext cx="1662725" cy="471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None/>
              <a:defRPr sz="24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None/>
              <a:defRPr sz="18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1600" b="1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ThunderX</a:t>
            </a:r>
            <a:endParaRPr lang="en-US" sz="2000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2142688" y="4750322"/>
            <a:ext cx="5181600" cy="1162636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Cache capacity</a:t>
            </a:r>
          </a:p>
          <a:p>
            <a:pPr lvl="1"/>
            <a:r>
              <a:rPr lang="en-US" dirty="0" err="1" smtClean="0"/>
              <a:t>ThunderX</a:t>
            </a:r>
            <a:r>
              <a:rPr lang="en-US" dirty="0" smtClean="0"/>
              <a:t> is more sensitive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95600" y="6381750"/>
            <a:ext cx="6248400" cy="184150"/>
          </a:xfrm>
          <a:prstGeom prst="rect">
            <a:avLst/>
          </a:prstGeom>
          <a:noFill/>
        </p:spPr>
        <p:txBody>
          <a:bodyPr lIns="45720" tIns="0" rIns="45720" bIns="0">
            <a:spAutoFit/>
          </a:bodyPr>
          <a:lstStyle/>
          <a:p>
            <a:pPr algn="r">
              <a:defRPr/>
            </a:pPr>
            <a:r>
              <a:rPr lang="en-US" sz="1200" dirty="0" smtClean="0">
                <a:solidFill>
                  <a:srgbClr val="777777"/>
                </a:solidFill>
                <a:latin typeface="Whitney-Semibold" pitchFamily="2" charset="0"/>
              </a:rPr>
              <a:t>Introduction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</a:t>
            </a:r>
            <a:r>
              <a:rPr lang="en-US" sz="1200" dirty="0" smtClean="0">
                <a:solidFill>
                  <a:schemeClr val="bg1"/>
                </a:solidFill>
                <a:latin typeface="Whitney-Semibold" pitchFamily="2" charset="0"/>
              </a:rPr>
              <a:t>Characterization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Implications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Whitney-Semibold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 smtClean="0"/>
              <a:t>Page </a:t>
            </a:r>
            <a:fld id="{FD03726C-D695-B24E-A502-5365641AEF68}" type="slidenum">
              <a:rPr lang="en-US" altLang="en-US" smtClean="0"/>
              <a:pPr/>
              <a:t>13</a:t>
            </a:fld>
            <a:r>
              <a:rPr lang="en-US" altLang="en-US" smtClean="0"/>
              <a:t> of 20</a:t>
            </a:r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5075177"/>
      </p:ext>
    </p:extLst>
  </p:cSld>
  <p:clrMapOvr>
    <a:masterClrMapping/>
  </p:clrMapOvr>
  <p:transition advTm="679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Studied Parameters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33400" y="1141523"/>
            <a:ext cx="3200400" cy="4495801"/>
            <a:chOff x="304800" y="1420802"/>
            <a:chExt cx="2590800" cy="4495801"/>
          </a:xfrm>
        </p:grpSpPr>
        <p:sp>
          <p:nvSpPr>
            <p:cNvPr id="8" name="Rounded Rectangle 7"/>
            <p:cNvSpPr/>
            <p:nvPr/>
          </p:nvSpPr>
          <p:spPr>
            <a:xfrm>
              <a:off x="304800" y="1420802"/>
              <a:ext cx="2571498" cy="1219198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Application</a:t>
              </a:r>
              <a:endParaRPr lang="en-US" sz="24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04800" y="3822789"/>
              <a:ext cx="2590800" cy="104932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OS</a:t>
              </a:r>
              <a:endParaRPr lang="en-US" sz="24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04800" y="4887293"/>
              <a:ext cx="2573693" cy="102931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Hardware</a:t>
              </a:r>
              <a:endParaRPr lang="en-US" sz="24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10245" y="2654274"/>
              <a:ext cx="2566052" cy="11533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Resource Manager</a:t>
              </a:r>
              <a:endParaRPr lang="en-US" sz="24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23883" y="3852345"/>
              <a:ext cx="2134799" cy="3254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Virtualization</a:t>
              </a:r>
              <a:endParaRPr lang="en-US" sz="2400" dirty="0"/>
            </a:p>
          </p:txBody>
        </p:sp>
      </p:grp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3564666" y="1105505"/>
            <a:ext cx="6858000" cy="126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2400" dirty="0" smtClean="0">
                <a:solidFill>
                  <a:schemeClr val="tx1"/>
                </a:solidFill>
              </a:rPr>
              <a:t>Application b</a:t>
            </a:r>
            <a:r>
              <a:rPr lang="en-US" sz="2400" dirty="0" smtClean="0">
                <a:solidFill>
                  <a:schemeClr val="tx1"/>
                </a:solidFill>
              </a:rPr>
              <a:t>ottleneck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altLang="zh-CN" sz="2400" b="0" dirty="0" smtClean="0">
                <a:solidFill>
                  <a:schemeClr val="tx1"/>
                </a:solidFill>
              </a:rPr>
              <a:t>D</a:t>
            </a:r>
            <a:r>
              <a:rPr lang="en-US" sz="2400" b="0" dirty="0" smtClean="0">
                <a:solidFill>
                  <a:schemeClr val="tx1"/>
                </a:solidFill>
              </a:rPr>
              <a:t>ifferent user cases</a:t>
            </a:r>
          </a:p>
          <a:p>
            <a:pPr lvl="1"/>
            <a:r>
              <a:rPr lang="en-US" sz="2400" b="1" dirty="0" smtClean="0">
                <a:solidFill>
                  <a:srgbClr val="C00000"/>
                </a:solidFill>
              </a:rPr>
              <a:t>Scalability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3564666" y="3395745"/>
            <a:ext cx="6360825" cy="51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schemeClr val="tx1"/>
                </a:solidFill>
              </a:rPr>
              <a:t>Overhead </a:t>
            </a:r>
            <a:r>
              <a:rPr lang="en-US" sz="2400" smtClean="0">
                <a:solidFill>
                  <a:schemeClr val="tx1"/>
                </a:solidFill>
              </a:rPr>
              <a:t>of virtualization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3564666" y="3867853"/>
            <a:ext cx="6553200" cy="8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>
                <a:solidFill>
                  <a:schemeClr val="tx1"/>
                </a:solidFill>
              </a:rPr>
              <a:t>SW isolation </a:t>
            </a:r>
            <a:r>
              <a:rPr lang="en-US" sz="2400" dirty="0" smtClean="0">
                <a:solidFill>
                  <a:schemeClr val="tx1"/>
                </a:solidFill>
              </a:rPr>
              <a:t>mechanisms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Overhead </a:t>
            </a:r>
            <a:r>
              <a:rPr lang="en-US" sz="2400" dirty="0">
                <a:solidFill>
                  <a:schemeClr val="tx1"/>
                </a:solidFill>
              </a:rPr>
              <a:t>of context </a:t>
            </a:r>
            <a:r>
              <a:rPr lang="en-US" sz="2400" dirty="0" smtClean="0">
                <a:solidFill>
                  <a:schemeClr val="tx1"/>
                </a:solidFill>
              </a:rPr>
              <a:t>switching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3564666" y="4744170"/>
            <a:ext cx="6225915" cy="95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schemeClr val="tx1"/>
                </a:solidFill>
              </a:rPr>
              <a:t>HW </a:t>
            </a:r>
            <a:r>
              <a:rPr lang="en-US" sz="2400" dirty="0">
                <a:solidFill>
                  <a:schemeClr val="tx1"/>
                </a:solidFill>
              </a:rPr>
              <a:t>isolation </a:t>
            </a:r>
            <a:r>
              <a:rPr lang="en-US" sz="2400" dirty="0" smtClean="0">
                <a:solidFill>
                  <a:schemeClr val="tx1"/>
                </a:solidFill>
              </a:rPr>
              <a:t>mechanisms</a:t>
            </a:r>
          </a:p>
          <a:p>
            <a:pPr lvl="1"/>
            <a:r>
              <a:rPr lang="en-US" sz="2400" dirty="0" err="1" smtClean="0">
                <a:solidFill>
                  <a:schemeClr val="tx1"/>
                </a:solidFill>
              </a:rPr>
              <a:t>Hyperthreading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5600" y="6381750"/>
            <a:ext cx="6248400" cy="184150"/>
          </a:xfrm>
          <a:prstGeom prst="rect">
            <a:avLst/>
          </a:prstGeom>
          <a:noFill/>
        </p:spPr>
        <p:txBody>
          <a:bodyPr lIns="45720" tIns="0" rIns="45720" bIns="0">
            <a:spAutoFit/>
          </a:bodyPr>
          <a:lstStyle/>
          <a:p>
            <a:pPr algn="r"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Introduction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Whitney-Semibold" pitchFamily="2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</a:t>
            </a:r>
            <a:r>
              <a:rPr lang="en-US" sz="1200" dirty="0" smtClean="0">
                <a:solidFill>
                  <a:schemeClr val="bg1"/>
                </a:solidFill>
                <a:latin typeface="Whitney-Semibold" pitchFamily="2" charset="0"/>
              </a:rPr>
              <a:t>Characterization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Implications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Whitney-Semibold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en-US" smtClean="0"/>
              <a:t>Page </a:t>
            </a:r>
            <a:fld id="{FD03726C-D695-B24E-A502-5365641AEF68}" type="slidenum">
              <a:rPr lang="en-US" altLang="en-US" smtClean="0"/>
              <a:pPr/>
              <a:t>14</a:t>
            </a:fld>
            <a:r>
              <a:rPr lang="en-US" altLang="en-US" smtClean="0"/>
              <a:t> of 20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708078"/>
      </p:ext>
    </p:extLst>
  </p:cSld>
  <p:clrMapOvr>
    <a:masterClrMapping/>
  </p:clrMapOvr>
  <p:transition advTm="18237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09" y="1058822"/>
            <a:ext cx="3743381" cy="32719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320" y="1058822"/>
            <a:ext cx="3742647" cy="3276947"/>
          </a:xfrm>
          <a:prstGeom prst="rect">
            <a:avLst/>
          </a:prstGeom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1271153" y="736296"/>
            <a:ext cx="2182091" cy="452508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 smtClean="0"/>
              <a:t>Memcached</a:t>
            </a: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6302643" y="736296"/>
            <a:ext cx="1524000" cy="452508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smtClean="0"/>
              <a:t>NGINX</a:t>
            </a:r>
            <a:endParaRPr lang="en-US" sz="2800" dirty="0" smtClean="0"/>
          </a:p>
          <a:p>
            <a:endParaRPr lang="en-US" sz="28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362200" y="4508502"/>
            <a:ext cx="3775669" cy="1498595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Interrupt handling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Load imbalance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Lock contention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8442538" y="1757325"/>
            <a:ext cx="256633" cy="2531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704144" y="3196084"/>
            <a:ext cx="256633" cy="2531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3663894" y="1612673"/>
            <a:ext cx="256633" cy="2531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1863507" y="3190918"/>
            <a:ext cx="256633" cy="2531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95600" y="6381750"/>
            <a:ext cx="6248400" cy="184150"/>
          </a:xfrm>
          <a:prstGeom prst="rect">
            <a:avLst/>
          </a:prstGeom>
          <a:noFill/>
        </p:spPr>
        <p:txBody>
          <a:bodyPr lIns="45720" tIns="0" rIns="45720" bIns="0">
            <a:spAutoFit/>
          </a:bodyPr>
          <a:lstStyle/>
          <a:p>
            <a:pPr algn="r">
              <a:defRPr/>
            </a:pPr>
            <a:r>
              <a:rPr lang="en-US" sz="1200" dirty="0" smtClean="0">
                <a:solidFill>
                  <a:srgbClr val="777777"/>
                </a:solidFill>
                <a:latin typeface="Whitney-Semibold" pitchFamily="2" charset="0"/>
              </a:rPr>
              <a:t>Introduction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</a:t>
            </a:r>
            <a:r>
              <a:rPr lang="en-US" sz="1200" dirty="0" smtClean="0">
                <a:solidFill>
                  <a:schemeClr val="bg1"/>
                </a:solidFill>
                <a:latin typeface="Whitney-Semibold" pitchFamily="2" charset="0"/>
              </a:rPr>
              <a:t>Characterization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Implications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Whitney-Semibold" pitchFamily="2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en-US" smtClean="0"/>
              <a:t>Page </a:t>
            </a:r>
            <a:fld id="{FD03726C-D695-B24E-A502-5365641AEF68}" type="slidenum">
              <a:rPr lang="en-US" altLang="en-US" smtClean="0"/>
              <a:pPr/>
              <a:t>15</a:t>
            </a:fld>
            <a:r>
              <a:rPr lang="en-US" altLang="en-US" smtClean="0"/>
              <a:t> of 20</a:t>
            </a:r>
            <a:endParaRPr lang="en-US" altLang="en-US" dirty="0"/>
          </a:p>
        </p:txBody>
      </p:sp>
      <p:sp>
        <p:nvSpPr>
          <p:cNvPr id="19" name="Oval 18"/>
          <p:cNvSpPr/>
          <p:nvPr/>
        </p:nvSpPr>
        <p:spPr>
          <a:xfrm>
            <a:off x="2538412" y="2788002"/>
            <a:ext cx="375269" cy="1345847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885097" y="1251578"/>
            <a:ext cx="375269" cy="2882271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8594278" y="1471508"/>
            <a:ext cx="375269" cy="2662342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862439" y="2942986"/>
            <a:ext cx="375269" cy="1190864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8465971"/>
      </p:ext>
    </p:extLst>
  </p:cSld>
  <p:clrMapOvr>
    <a:masterClrMapping/>
  </p:clrMapOvr>
  <p:transition advTm="16726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Studied Parameters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33400" y="1141523"/>
            <a:ext cx="3200400" cy="4495801"/>
            <a:chOff x="304800" y="1420802"/>
            <a:chExt cx="2590800" cy="4495801"/>
          </a:xfrm>
        </p:grpSpPr>
        <p:sp>
          <p:nvSpPr>
            <p:cNvPr id="8" name="Rounded Rectangle 7"/>
            <p:cNvSpPr/>
            <p:nvPr/>
          </p:nvSpPr>
          <p:spPr>
            <a:xfrm>
              <a:off x="304800" y="1420802"/>
              <a:ext cx="2571498" cy="1219198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Application</a:t>
              </a:r>
              <a:endParaRPr lang="en-US" sz="24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04800" y="3822789"/>
              <a:ext cx="2590800" cy="104932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OS</a:t>
              </a:r>
              <a:endParaRPr lang="en-US" sz="24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04800" y="4887293"/>
              <a:ext cx="2573693" cy="102931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Hardware</a:t>
              </a:r>
              <a:endParaRPr lang="en-US" sz="24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10245" y="2654274"/>
              <a:ext cx="2566052" cy="11533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Resource Manager</a:t>
              </a:r>
              <a:endParaRPr lang="en-US" sz="24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23883" y="3852345"/>
              <a:ext cx="2134799" cy="3254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Virtualization</a:t>
              </a:r>
              <a:endParaRPr lang="en-US" sz="2400" dirty="0"/>
            </a:p>
          </p:txBody>
        </p:sp>
      </p:grp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3564666" y="1105505"/>
            <a:ext cx="6858000" cy="126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2400" dirty="0" smtClean="0">
                <a:solidFill>
                  <a:schemeClr val="tx1"/>
                </a:solidFill>
              </a:rPr>
              <a:t>Application b</a:t>
            </a:r>
            <a:r>
              <a:rPr lang="en-US" sz="2400" dirty="0" smtClean="0">
                <a:solidFill>
                  <a:schemeClr val="tx1"/>
                </a:solidFill>
              </a:rPr>
              <a:t>ottleneck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altLang="zh-CN" sz="2400" b="0" dirty="0" smtClean="0">
                <a:solidFill>
                  <a:schemeClr val="tx1"/>
                </a:solidFill>
              </a:rPr>
              <a:t>D</a:t>
            </a:r>
            <a:r>
              <a:rPr lang="en-US" sz="2400" b="0" dirty="0" smtClean="0">
                <a:solidFill>
                  <a:schemeClr val="tx1"/>
                </a:solidFill>
              </a:rPr>
              <a:t>ifferent user cases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Scalability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3564666" y="3395745"/>
            <a:ext cx="6360825" cy="51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schemeClr val="tx1"/>
                </a:solidFill>
              </a:rPr>
              <a:t>Overhead of virtualization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3564666" y="3867853"/>
            <a:ext cx="6553200" cy="8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>
                <a:solidFill>
                  <a:schemeClr val="tx1"/>
                </a:solidFill>
              </a:rPr>
              <a:t>SW isolation </a:t>
            </a:r>
            <a:r>
              <a:rPr lang="en-US" sz="2400" dirty="0" smtClean="0">
                <a:solidFill>
                  <a:schemeClr val="tx1"/>
                </a:solidFill>
              </a:rPr>
              <a:t>mechanisms</a:t>
            </a:r>
          </a:p>
          <a:p>
            <a:pPr lvl="1"/>
            <a:r>
              <a:rPr lang="en-US" sz="2400" b="1" dirty="0" smtClean="0">
                <a:solidFill>
                  <a:srgbClr val="C00000"/>
                </a:solidFill>
              </a:rPr>
              <a:t>Overhead </a:t>
            </a:r>
            <a:r>
              <a:rPr lang="en-US" sz="2400" b="1" dirty="0">
                <a:solidFill>
                  <a:srgbClr val="C00000"/>
                </a:solidFill>
              </a:rPr>
              <a:t>of context </a:t>
            </a:r>
            <a:r>
              <a:rPr lang="en-US" sz="2400" b="1" dirty="0" smtClean="0">
                <a:solidFill>
                  <a:srgbClr val="C00000"/>
                </a:solidFill>
              </a:rPr>
              <a:t>switching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3564666" y="4744170"/>
            <a:ext cx="6225915" cy="95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schemeClr val="tx1"/>
                </a:solidFill>
              </a:rPr>
              <a:t>HW </a:t>
            </a:r>
            <a:r>
              <a:rPr lang="en-US" sz="2400" dirty="0">
                <a:solidFill>
                  <a:schemeClr val="tx1"/>
                </a:solidFill>
              </a:rPr>
              <a:t>isolation </a:t>
            </a:r>
            <a:r>
              <a:rPr lang="en-US" sz="2400" dirty="0" smtClean="0">
                <a:solidFill>
                  <a:schemeClr val="tx1"/>
                </a:solidFill>
              </a:rPr>
              <a:t>mechanisms</a:t>
            </a:r>
          </a:p>
          <a:p>
            <a:pPr lvl="1"/>
            <a:r>
              <a:rPr lang="en-US" sz="2400" dirty="0" err="1" smtClean="0">
                <a:solidFill>
                  <a:schemeClr val="tx1"/>
                </a:solidFill>
              </a:rPr>
              <a:t>Hyperthreading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5600" y="6381750"/>
            <a:ext cx="6248400" cy="184150"/>
          </a:xfrm>
          <a:prstGeom prst="rect">
            <a:avLst/>
          </a:prstGeom>
          <a:noFill/>
        </p:spPr>
        <p:txBody>
          <a:bodyPr lIns="45720" tIns="0" rIns="45720" bIns="0">
            <a:spAutoFit/>
          </a:bodyPr>
          <a:lstStyle/>
          <a:p>
            <a:pPr algn="r"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Introduction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Whitney-Semibold" pitchFamily="2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</a:t>
            </a:r>
            <a:r>
              <a:rPr lang="en-US" sz="1200" dirty="0" smtClean="0">
                <a:solidFill>
                  <a:schemeClr val="bg1"/>
                </a:solidFill>
                <a:latin typeface="Whitney-Semibold" pitchFamily="2" charset="0"/>
              </a:rPr>
              <a:t>Characterization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Implications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Whitney-Semibold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en-US" smtClean="0"/>
              <a:t>Page </a:t>
            </a:r>
            <a:fld id="{FD03726C-D695-B24E-A502-5365641AEF68}" type="slidenum">
              <a:rPr lang="en-US" altLang="en-US" smtClean="0"/>
              <a:pPr/>
              <a:t>16</a:t>
            </a:fld>
            <a:r>
              <a:rPr lang="en-US" altLang="en-US" smtClean="0"/>
              <a:t> of 20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5295852"/>
      </p:ext>
    </p:extLst>
  </p:cSld>
  <p:clrMapOvr>
    <a:masterClrMapping/>
  </p:clrMapOvr>
  <p:transition advTm="651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Context Switching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6" y="838200"/>
            <a:ext cx="3702342" cy="30480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52400" y="838200"/>
            <a:ext cx="8991600" cy="5105400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043" y="838200"/>
            <a:ext cx="3706091" cy="3051087"/>
          </a:xfrm>
          <a:prstGeom prst="rect">
            <a:avLst/>
          </a:prstGeom>
        </p:spPr>
      </p:pic>
      <p:sp>
        <p:nvSpPr>
          <p:cNvPr id="12" name="Text Placeholder 3"/>
          <p:cNvSpPr txBox="1">
            <a:spLocks/>
          </p:cNvSpPr>
          <p:nvPr/>
        </p:nvSpPr>
        <p:spPr>
          <a:xfrm>
            <a:off x="890682" y="3937670"/>
            <a:ext cx="3303496" cy="452508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 smtClean="0"/>
              <a:t>Memcached</a:t>
            </a:r>
            <a:r>
              <a:rPr lang="en-US" sz="2400" dirty="0" smtClean="0"/>
              <a:t> on Xeon</a:t>
            </a:r>
          </a:p>
          <a:p>
            <a:endParaRPr lang="en-US" sz="2800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932460" y="3937670"/>
            <a:ext cx="4211540" cy="452508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 smtClean="0"/>
              <a:t>Memcached</a:t>
            </a:r>
            <a:r>
              <a:rPr lang="en-US" sz="2400" dirty="0" smtClean="0"/>
              <a:t> on </a:t>
            </a:r>
            <a:r>
              <a:rPr lang="en-US" sz="2400" dirty="0" err="1" smtClean="0"/>
              <a:t>ThunderX</a:t>
            </a:r>
            <a:endParaRPr lang="en-US" sz="2400" dirty="0" smtClean="0"/>
          </a:p>
          <a:p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895600" y="6381750"/>
            <a:ext cx="6248400" cy="184150"/>
          </a:xfrm>
          <a:prstGeom prst="rect">
            <a:avLst/>
          </a:prstGeom>
          <a:noFill/>
        </p:spPr>
        <p:txBody>
          <a:bodyPr lIns="45720" tIns="0" rIns="45720" bIns="0">
            <a:spAutoFit/>
          </a:bodyPr>
          <a:lstStyle/>
          <a:p>
            <a:pPr algn="r">
              <a:defRPr/>
            </a:pPr>
            <a:r>
              <a:rPr lang="en-US" sz="1200" dirty="0" smtClean="0">
                <a:solidFill>
                  <a:srgbClr val="777777"/>
                </a:solidFill>
                <a:latin typeface="Whitney-Semibold" pitchFamily="2" charset="0"/>
              </a:rPr>
              <a:t>Introduction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</a:t>
            </a:r>
            <a:r>
              <a:rPr lang="en-US" sz="1200" dirty="0" smtClean="0">
                <a:solidFill>
                  <a:schemeClr val="bg1"/>
                </a:solidFill>
                <a:latin typeface="Whitney-Semibold" pitchFamily="2" charset="0"/>
              </a:rPr>
              <a:t>Characterization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Implications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Whitney-Semibold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en-US" smtClean="0"/>
              <a:t>Page </a:t>
            </a:r>
            <a:fld id="{FD03726C-D695-B24E-A502-5365641AEF68}" type="slidenum">
              <a:rPr lang="en-US" altLang="en-US" smtClean="0"/>
              <a:pPr/>
              <a:t>17</a:t>
            </a:fld>
            <a:r>
              <a:rPr lang="en-US" altLang="en-US" smtClean="0"/>
              <a:t> of 20</a:t>
            </a:r>
            <a:endParaRPr lang="en-US" alt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457200" y="4792942"/>
            <a:ext cx="10210800" cy="839766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700" dirty="0" smtClean="0"/>
              <a:t>Statically spawned threads </a:t>
            </a:r>
            <a:r>
              <a:rPr lang="en-US" sz="2700" dirty="0" smtClean="0">
                <a:solidFill>
                  <a:schemeClr val="tx1"/>
                </a:solidFill>
              </a:rPr>
              <a:t>VS</a:t>
            </a:r>
            <a:r>
              <a:rPr lang="en-US" sz="2700" dirty="0" smtClean="0"/>
              <a:t> dynamically allocated cores</a:t>
            </a:r>
          </a:p>
          <a:p>
            <a:pPr lvl="1"/>
            <a:r>
              <a:rPr lang="en-US" sz="2700" dirty="0" err="1" smtClean="0"/>
              <a:t>ThunderX</a:t>
            </a:r>
            <a:r>
              <a:rPr lang="en-US" sz="2700" dirty="0" smtClean="0"/>
              <a:t> is more sensitive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21597" y="2301498"/>
            <a:ext cx="0" cy="50292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343041" y="1462006"/>
            <a:ext cx="3874" cy="128016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19227708"/>
      </p:ext>
    </p:extLst>
  </p:cSld>
  <p:clrMapOvr>
    <a:masterClrMapping/>
  </p:clrMapOvr>
  <p:transition advTm="14464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Studied Parameters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33400" y="1141523"/>
            <a:ext cx="3200400" cy="4495801"/>
            <a:chOff x="304800" y="1420802"/>
            <a:chExt cx="2590800" cy="4495801"/>
          </a:xfrm>
        </p:grpSpPr>
        <p:sp>
          <p:nvSpPr>
            <p:cNvPr id="8" name="Rounded Rectangle 7"/>
            <p:cNvSpPr/>
            <p:nvPr/>
          </p:nvSpPr>
          <p:spPr>
            <a:xfrm>
              <a:off x="304800" y="1420802"/>
              <a:ext cx="2571498" cy="1219198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Application</a:t>
              </a:r>
              <a:endParaRPr lang="en-US" sz="24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04800" y="3822789"/>
              <a:ext cx="2590800" cy="104932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OS</a:t>
              </a:r>
              <a:endParaRPr lang="en-US" sz="24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04800" y="4887293"/>
              <a:ext cx="2573693" cy="102931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Hardware</a:t>
              </a:r>
              <a:endParaRPr lang="en-US" sz="24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10245" y="2654274"/>
              <a:ext cx="2566052" cy="11533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Resource Manager</a:t>
              </a:r>
              <a:endParaRPr lang="en-US" sz="24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23883" y="3852345"/>
              <a:ext cx="2134799" cy="3254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Virtualization</a:t>
              </a:r>
              <a:endParaRPr lang="en-US" sz="2400" dirty="0"/>
            </a:p>
          </p:txBody>
        </p:sp>
      </p:grp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3564666" y="1105505"/>
            <a:ext cx="6858000" cy="126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2400" dirty="0" smtClean="0">
                <a:solidFill>
                  <a:schemeClr val="tx1"/>
                </a:solidFill>
              </a:rPr>
              <a:t>Application b</a:t>
            </a:r>
            <a:r>
              <a:rPr lang="en-US" sz="2400" dirty="0" smtClean="0">
                <a:solidFill>
                  <a:schemeClr val="tx1"/>
                </a:solidFill>
              </a:rPr>
              <a:t>ottleneck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altLang="zh-CN" sz="2400" b="0" dirty="0" smtClean="0">
                <a:solidFill>
                  <a:schemeClr val="tx1"/>
                </a:solidFill>
              </a:rPr>
              <a:t>D</a:t>
            </a:r>
            <a:r>
              <a:rPr lang="en-US" sz="2400" b="0" dirty="0" smtClean="0">
                <a:solidFill>
                  <a:schemeClr val="tx1"/>
                </a:solidFill>
              </a:rPr>
              <a:t>ifferent user cases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Scalability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3564666" y="3395745"/>
            <a:ext cx="6360825" cy="51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schemeClr val="tx1"/>
                </a:solidFill>
              </a:rPr>
              <a:t>Overhead of virtualization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3564666" y="3867853"/>
            <a:ext cx="6553200" cy="8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>
                <a:solidFill>
                  <a:schemeClr val="tx1"/>
                </a:solidFill>
              </a:rPr>
              <a:t>SW isolation </a:t>
            </a:r>
            <a:r>
              <a:rPr lang="en-US" sz="2400" dirty="0" smtClean="0">
                <a:solidFill>
                  <a:schemeClr val="tx1"/>
                </a:solidFill>
              </a:rPr>
              <a:t>mechanisms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Overhead </a:t>
            </a:r>
            <a:r>
              <a:rPr lang="en-US" sz="2400" dirty="0">
                <a:solidFill>
                  <a:schemeClr val="tx1"/>
                </a:solidFill>
              </a:rPr>
              <a:t>of context </a:t>
            </a:r>
            <a:r>
              <a:rPr lang="en-US" sz="2400" dirty="0" smtClean="0">
                <a:solidFill>
                  <a:schemeClr val="tx1"/>
                </a:solidFill>
              </a:rPr>
              <a:t>switching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3564666" y="4744170"/>
            <a:ext cx="6225915" cy="95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schemeClr val="tx1"/>
                </a:solidFill>
              </a:rPr>
              <a:t>HW </a:t>
            </a:r>
            <a:r>
              <a:rPr lang="en-US" sz="2400" dirty="0">
                <a:solidFill>
                  <a:schemeClr val="tx1"/>
                </a:solidFill>
              </a:rPr>
              <a:t>isolation </a:t>
            </a:r>
            <a:r>
              <a:rPr lang="en-US" sz="2400" dirty="0" smtClean="0">
                <a:solidFill>
                  <a:schemeClr val="tx1"/>
                </a:solidFill>
              </a:rPr>
              <a:t>mechanisms</a:t>
            </a:r>
          </a:p>
          <a:p>
            <a:pPr lvl="1"/>
            <a:r>
              <a:rPr lang="en-US" sz="2400" b="1" dirty="0" err="1" smtClean="0">
                <a:solidFill>
                  <a:srgbClr val="C00000"/>
                </a:solidFill>
              </a:rPr>
              <a:t>Hyperthreading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5600" y="6381750"/>
            <a:ext cx="6248400" cy="184150"/>
          </a:xfrm>
          <a:prstGeom prst="rect">
            <a:avLst/>
          </a:prstGeom>
          <a:noFill/>
        </p:spPr>
        <p:txBody>
          <a:bodyPr lIns="45720" tIns="0" rIns="45720" bIns="0">
            <a:spAutoFit/>
          </a:bodyPr>
          <a:lstStyle/>
          <a:p>
            <a:pPr algn="r"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Introduction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Whitney-Semibold" pitchFamily="2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</a:t>
            </a:r>
            <a:r>
              <a:rPr lang="en-US" sz="1200" dirty="0" smtClean="0">
                <a:solidFill>
                  <a:schemeClr val="bg1"/>
                </a:solidFill>
                <a:latin typeface="Whitney-Semibold" pitchFamily="2" charset="0"/>
              </a:rPr>
              <a:t>Characterization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Implications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Whitney-Semibold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en-US" smtClean="0"/>
              <a:t>Page </a:t>
            </a:r>
            <a:fld id="{FD03726C-D695-B24E-A502-5365641AEF68}" type="slidenum">
              <a:rPr lang="en-US" altLang="en-US" smtClean="0"/>
              <a:pPr/>
              <a:t>18</a:t>
            </a:fld>
            <a:r>
              <a:rPr lang="en-US" altLang="en-US" smtClean="0"/>
              <a:t> of 20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2211138"/>
      </p:ext>
    </p:extLst>
  </p:cSld>
  <p:clrMapOvr>
    <a:masterClrMapping/>
  </p:clrMapOvr>
  <p:transition advTm="2127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Executive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achieve low tail latency for interactive cloud services?</a:t>
            </a:r>
          </a:p>
          <a:p>
            <a:pPr lvl="1"/>
            <a:r>
              <a:rPr lang="en-US" dirty="0" smtClean="0"/>
              <a:t>Tail latency more important and challenging </a:t>
            </a:r>
          </a:p>
          <a:p>
            <a:pPr lvl="1"/>
            <a:r>
              <a:rPr lang="en-US" dirty="0" smtClean="0"/>
              <a:t>The entire stack from SW to HW is involved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Understand how tail latency reacts to application and system changes</a:t>
            </a:r>
          </a:p>
          <a:p>
            <a:pPr lvl="1"/>
            <a:r>
              <a:rPr lang="en-US" altLang="zh-CN" dirty="0" smtClean="0"/>
              <a:t>Quantify</a:t>
            </a:r>
            <a:r>
              <a:rPr lang="en-US" dirty="0" smtClean="0"/>
              <a:t> </a:t>
            </a:r>
            <a:r>
              <a:rPr lang="en-US" dirty="0" smtClean="0"/>
              <a:t>how current designs work</a:t>
            </a:r>
          </a:p>
          <a:p>
            <a:pPr lvl="1"/>
            <a:r>
              <a:rPr lang="en-US" dirty="0" smtClean="0"/>
              <a:t>Get insights on future designs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95600" y="6381750"/>
            <a:ext cx="6248400" cy="184150"/>
          </a:xfrm>
          <a:prstGeom prst="rect">
            <a:avLst/>
          </a:prstGeom>
          <a:noFill/>
        </p:spPr>
        <p:txBody>
          <a:bodyPr lIns="45720" tIns="0" rIns="45720" bIns="0">
            <a:spAutoFit/>
          </a:bodyPr>
          <a:lstStyle/>
          <a:p>
            <a:pPr algn="r">
              <a:defRPr/>
            </a:pPr>
            <a:r>
              <a:rPr lang="en-US" sz="1200" dirty="0" smtClean="0">
                <a:solidFill>
                  <a:schemeClr val="bg1"/>
                </a:solidFill>
                <a:latin typeface="Whitney-Semibold" pitchFamily="2" charset="0"/>
              </a:rPr>
              <a:t>Introduction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Characterization• Implications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Whitney-Semibold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en-US" smtClean="0"/>
              <a:t>Page </a:t>
            </a:r>
            <a:fld id="{FD03726C-D695-B24E-A502-5365641AEF68}" type="slidenum">
              <a:rPr lang="en-US" altLang="en-US" smtClean="0"/>
              <a:pPr/>
              <a:t>1</a:t>
            </a:fld>
            <a:r>
              <a:rPr lang="en-US" altLang="en-US" smtClean="0"/>
              <a:t> of 20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72400703"/>
      </p:ext>
    </p:extLst>
  </p:cSld>
  <p:clrMapOvr>
    <a:masterClrMapping/>
  </p:clrMapOvr>
  <p:transition advTm="36096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hyperthreading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2400" y="838200"/>
            <a:ext cx="8991600" cy="5105400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Reduce the overhead of context switching</a:t>
            </a:r>
          </a:p>
          <a:p>
            <a:pPr lvl="1"/>
            <a:r>
              <a:rPr lang="en-US" dirty="0" smtClean="0"/>
              <a:t>Allocate two threads on two </a:t>
            </a:r>
            <a:r>
              <a:rPr lang="en-US" dirty="0" err="1" smtClean="0"/>
              <a:t>hyperthreads</a:t>
            </a:r>
            <a:endParaRPr lang="en-US" dirty="0" smtClean="0"/>
          </a:p>
          <a:p>
            <a:r>
              <a:rPr lang="en-US" dirty="0" smtClean="0"/>
              <a:t>Make better use of execution units</a:t>
            </a:r>
          </a:p>
          <a:p>
            <a:pPr lvl="1"/>
            <a:r>
              <a:rPr lang="en-US" dirty="0" smtClean="0"/>
              <a:t>Co-locate different applications</a:t>
            </a:r>
          </a:p>
          <a:p>
            <a:pPr lvl="1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45242" y="2906949"/>
            <a:ext cx="3850558" cy="3146395"/>
            <a:chOff x="645242" y="2906949"/>
            <a:chExt cx="3850558" cy="31463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242" y="2906949"/>
              <a:ext cx="3510116" cy="256032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295400" y="5468569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Memcached</a:t>
              </a:r>
              <a:r>
                <a:rPr lang="en-US" sz="1600" dirty="0" smtClean="0"/>
                <a:t> &amp; Nginx on </a:t>
              </a:r>
            </a:p>
            <a:p>
              <a:r>
                <a:rPr lang="en-US" sz="1600" dirty="0" smtClean="0"/>
                <a:t>the same </a:t>
              </a:r>
              <a:r>
                <a:rPr lang="en-US" sz="1600" dirty="0" err="1" smtClean="0"/>
                <a:t>hyperthreads</a:t>
              </a:r>
              <a:endParaRPr lang="en-US" sz="16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6951" y="2906949"/>
            <a:ext cx="4165934" cy="3181113"/>
            <a:chOff x="4648200" y="3111840"/>
            <a:chExt cx="4165934" cy="31811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8200" y="3111840"/>
              <a:ext cx="3510115" cy="25603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265131" y="5708178"/>
              <a:ext cx="35490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Memcached</a:t>
              </a:r>
              <a:r>
                <a:rPr lang="en-US" sz="1600" dirty="0" smtClean="0"/>
                <a:t> &amp; Nginx on </a:t>
              </a:r>
              <a:endParaRPr lang="en-US" sz="1600" dirty="0"/>
            </a:p>
            <a:p>
              <a:r>
                <a:rPr lang="en-US" sz="1600" dirty="0" smtClean="0"/>
                <a:t>different </a:t>
              </a:r>
              <a:r>
                <a:rPr lang="en-US" sz="1600" dirty="0" err="1" smtClean="0"/>
                <a:t>hyperthreads</a:t>
              </a:r>
              <a:endParaRPr lang="en-US" sz="16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895600" y="6381750"/>
            <a:ext cx="6248400" cy="184150"/>
          </a:xfrm>
          <a:prstGeom prst="rect">
            <a:avLst/>
          </a:prstGeom>
          <a:noFill/>
        </p:spPr>
        <p:txBody>
          <a:bodyPr lIns="45720" tIns="0" rIns="45720" bIns="0">
            <a:spAutoFit/>
          </a:bodyPr>
          <a:lstStyle/>
          <a:p>
            <a:pPr algn="r">
              <a:defRPr/>
            </a:pPr>
            <a:r>
              <a:rPr lang="en-US" sz="1200" dirty="0" smtClean="0">
                <a:solidFill>
                  <a:srgbClr val="777777"/>
                </a:solidFill>
                <a:latin typeface="Whitney-Semibold" pitchFamily="2" charset="0"/>
              </a:rPr>
              <a:t>Introduction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</a:t>
            </a:r>
            <a:r>
              <a:rPr lang="en-US" sz="1200" dirty="0" smtClean="0">
                <a:solidFill>
                  <a:schemeClr val="bg1"/>
                </a:solidFill>
                <a:latin typeface="Whitney-Semibold" pitchFamily="2" charset="0"/>
              </a:rPr>
              <a:t>Characterization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Implications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Whitney-Semibold" pitchFamily="2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en-US" smtClean="0"/>
              <a:t>Page </a:t>
            </a:r>
            <a:fld id="{FD03726C-D695-B24E-A502-5365641AEF68}" type="slidenum">
              <a:rPr lang="en-US" altLang="en-US" smtClean="0"/>
              <a:pPr/>
              <a:t>19</a:t>
            </a:fld>
            <a:r>
              <a:rPr lang="en-US" altLang="en-US" smtClean="0"/>
              <a:t> of 20</a:t>
            </a:r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798022"/>
      </p:ext>
    </p:extLst>
  </p:cSld>
  <p:clrMapOvr>
    <a:masterClrMapping/>
  </p:clrMapOvr>
  <p:transition advTm="9663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Implications of These Studies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818890" y="746734"/>
            <a:ext cx="6234659" cy="2030415"/>
          </a:xfrm>
        </p:spPr>
        <p:txBody>
          <a:bodyPr/>
          <a:lstStyle/>
          <a:p>
            <a:r>
              <a:rPr lang="en-US" sz="2400" b="0" dirty="0" smtClean="0">
                <a:solidFill>
                  <a:schemeClr val="tx1"/>
                </a:solidFill>
              </a:rPr>
              <a:t>Reduce </a:t>
            </a:r>
            <a:r>
              <a:rPr lang="en-US" altLang="zh-CN" sz="2400" b="0" dirty="0" smtClean="0">
                <a:solidFill>
                  <a:schemeClr val="tx1"/>
                </a:solidFill>
              </a:rPr>
              <a:t>network</a:t>
            </a:r>
            <a:r>
              <a:rPr lang="en-US" altLang="zh-CN" sz="2400" b="0" dirty="0">
                <a:solidFill>
                  <a:schemeClr val="tx1"/>
                </a:solidFill>
              </a:rPr>
              <a:t>/</a:t>
            </a:r>
            <a:r>
              <a:rPr lang="en-US" sz="2400" b="0" dirty="0" smtClean="0">
                <a:solidFill>
                  <a:schemeClr val="tx1"/>
                </a:solidFill>
              </a:rPr>
              <a:t>queuing delays</a:t>
            </a:r>
          </a:p>
          <a:p>
            <a:r>
              <a:rPr lang="en-US" sz="2400" b="0" dirty="0" smtClean="0">
                <a:solidFill>
                  <a:schemeClr val="tx1"/>
                </a:solidFill>
              </a:rPr>
              <a:t>Optimize common user cases</a:t>
            </a:r>
            <a:endParaRPr lang="en-US" sz="2000" b="0" dirty="0" smtClean="0">
              <a:solidFill>
                <a:schemeClr val="tx1"/>
              </a:solidFill>
            </a:endParaRPr>
          </a:p>
          <a:p>
            <a:r>
              <a:rPr lang="en-US" sz="2400" b="0" dirty="0" smtClean="0">
                <a:solidFill>
                  <a:schemeClr val="tx1"/>
                </a:solidFill>
              </a:rPr>
              <a:t>Improve </a:t>
            </a:r>
            <a:r>
              <a:rPr lang="en-US" sz="2400" b="0" dirty="0">
                <a:solidFill>
                  <a:schemeClr val="tx1"/>
                </a:solidFill>
              </a:rPr>
              <a:t>elasticity </a:t>
            </a:r>
            <a:endParaRPr lang="en-US" sz="2400" b="0" dirty="0" smtClean="0">
              <a:solidFill>
                <a:schemeClr val="tx1"/>
              </a:solidFill>
            </a:endParaRPr>
          </a:p>
          <a:p>
            <a:pPr lvl="1"/>
            <a:r>
              <a:rPr lang="en-US" sz="2000" b="0" dirty="0">
                <a:solidFill>
                  <a:schemeClr val="tx1"/>
                </a:solidFill>
              </a:rPr>
              <a:t>Lock alternatives</a:t>
            </a:r>
          </a:p>
          <a:p>
            <a:pPr lvl="1"/>
            <a:r>
              <a:rPr lang="en-US" sz="2000" b="0" dirty="0">
                <a:solidFill>
                  <a:schemeClr val="tx1"/>
                </a:solidFill>
              </a:rPr>
              <a:t>Load </a:t>
            </a:r>
            <a:r>
              <a:rPr lang="en-US" sz="2000" b="0" dirty="0" smtClean="0">
                <a:solidFill>
                  <a:schemeClr val="tx1"/>
                </a:solidFill>
              </a:rPr>
              <a:t>balance</a:t>
            </a:r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819400" y="3367768"/>
            <a:ext cx="6235909" cy="4428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 smtClean="0">
                <a:solidFill>
                  <a:schemeClr val="tx1"/>
                </a:solidFill>
              </a:rPr>
              <a:t>Reduce the overhead of virtualization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834899" y="3805078"/>
            <a:ext cx="6240909" cy="108374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 smtClean="0">
                <a:solidFill>
                  <a:schemeClr val="tx1"/>
                </a:solidFill>
              </a:rPr>
              <a:t>Reduce </a:t>
            </a:r>
            <a:r>
              <a:rPr lang="en-US" sz="2400" b="0" dirty="0" smtClean="0">
                <a:solidFill>
                  <a:schemeClr val="tx1"/>
                </a:solidFill>
              </a:rPr>
              <a:t>context switching</a:t>
            </a:r>
          </a:p>
          <a:p>
            <a:r>
              <a:rPr lang="en-US" sz="2400" b="0" dirty="0" smtClean="0">
                <a:solidFill>
                  <a:schemeClr val="tx1"/>
                </a:solidFill>
              </a:rPr>
              <a:t>Make best use of SW isolation mechanisms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2818890" y="4826832"/>
            <a:ext cx="6234659" cy="11167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 smtClean="0">
                <a:solidFill>
                  <a:schemeClr val="tx1"/>
                </a:solidFill>
              </a:rPr>
              <a:t>Big VS Small Cores</a:t>
            </a:r>
          </a:p>
          <a:p>
            <a:r>
              <a:rPr lang="en-US" sz="2400" b="0" dirty="0">
                <a:solidFill>
                  <a:schemeClr val="tx1"/>
                </a:solidFill>
              </a:rPr>
              <a:t>Make best use of </a:t>
            </a:r>
            <a:r>
              <a:rPr lang="en-US" sz="2400" b="0" dirty="0" smtClean="0">
                <a:solidFill>
                  <a:schemeClr val="tx1"/>
                </a:solidFill>
              </a:rPr>
              <a:t>HW features</a:t>
            </a:r>
            <a:endParaRPr lang="en-US" sz="2400" b="0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7428" y="805990"/>
            <a:ext cx="2590800" cy="5137610"/>
            <a:chOff x="457202" y="1423191"/>
            <a:chExt cx="2971798" cy="4495801"/>
          </a:xfrm>
        </p:grpSpPr>
        <p:sp>
          <p:nvSpPr>
            <p:cNvPr id="24" name="Rounded Rectangle 23"/>
            <p:cNvSpPr/>
            <p:nvPr/>
          </p:nvSpPr>
          <p:spPr>
            <a:xfrm>
              <a:off x="457202" y="1423191"/>
              <a:ext cx="2949658" cy="1219198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Application</a:t>
              </a:r>
              <a:endParaRPr lang="en-US" sz="2400" dirty="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57202" y="3599437"/>
              <a:ext cx="2971798" cy="127506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OS</a:t>
              </a:r>
              <a:endParaRPr lang="en-US" sz="2400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57202" y="4889682"/>
              <a:ext cx="2952175" cy="102931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Hardware</a:t>
              </a:r>
              <a:endParaRPr lang="en-US" sz="2400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463448" y="2656663"/>
              <a:ext cx="2943411" cy="92850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Resource Manager</a:t>
              </a:r>
              <a:endParaRPr lang="en-US" sz="2400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18731" y="3737801"/>
              <a:ext cx="2448738" cy="2555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Virtualization</a:t>
              </a:r>
              <a:endParaRPr lang="en-US" sz="24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895600" y="6381750"/>
            <a:ext cx="6248400" cy="184150"/>
          </a:xfrm>
          <a:prstGeom prst="rect">
            <a:avLst/>
          </a:prstGeom>
          <a:noFill/>
        </p:spPr>
        <p:txBody>
          <a:bodyPr lIns="45720" tIns="0" rIns="45720" bIns="0">
            <a:spAutoFit/>
          </a:bodyPr>
          <a:lstStyle/>
          <a:p>
            <a:pPr algn="r">
              <a:defRPr/>
            </a:pPr>
            <a:r>
              <a:rPr lang="en-US" sz="1200" dirty="0" smtClean="0">
                <a:solidFill>
                  <a:srgbClr val="777777"/>
                </a:solidFill>
                <a:latin typeface="Whitney-Semibold" pitchFamily="2" charset="0"/>
              </a:rPr>
              <a:t>Introduction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</a:t>
            </a:r>
            <a:r>
              <a:rPr lang="en-US" sz="1200" dirty="0" smtClean="0">
                <a:solidFill>
                  <a:srgbClr val="777777"/>
                </a:solidFill>
                <a:latin typeface="Whitney-Semibold" pitchFamily="2" charset="0"/>
              </a:rPr>
              <a:t>Characterization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</a:t>
            </a:r>
            <a:r>
              <a:rPr lang="en-US" sz="1200" dirty="0" smtClean="0">
                <a:solidFill>
                  <a:schemeClr val="bg1"/>
                </a:solidFill>
                <a:latin typeface="Whitney-Semibold" pitchFamily="2" charset="0"/>
              </a:rPr>
              <a:t>Implications</a:t>
            </a:r>
            <a:endParaRPr lang="en-US" sz="1200" dirty="0">
              <a:solidFill>
                <a:schemeClr val="bg1"/>
              </a:solidFill>
              <a:latin typeface="Whitney-Semibold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en-US" dirty="0" smtClean="0"/>
              <a:t>Page </a:t>
            </a:r>
            <a:fld id="{FD03726C-D695-B24E-A502-5365641AEF68}" type="slidenum">
              <a:rPr lang="en-US" altLang="en-US" smtClean="0"/>
              <a:pPr/>
              <a:t>20</a:t>
            </a:fld>
            <a:r>
              <a:rPr lang="en-US" altLang="en-US" dirty="0" smtClean="0"/>
              <a:t> of 20</a:t>
            </a:r>
            <a:endParaRPr lang="en-US" altLang="en-US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2915" y="164482"/>
            <a:ext cx="8001000" cy="381000"/>
          </a:xfrm>
          <a:prstGeom prst="rect">
            <a:avLst/>
          </a:prstGeom>
          <a:solidFill>
            <a:schemeClr val="bg1"/>
          </a:solidFill>
        </p:spPr>
        <p:txBody>
          <a:bodyPr vert="horz" lIns="45720" tIns="0" rIns="45720" bIns="45720" rtlCol="0" anchor="ctr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 cap="small">
                <a:solidFill>
                  <a:schemeClr val="tx1"/>
                </a:solidFill>
                <a:latin typeface="Whitney-Bold" pitchFamily="2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Whitney-Bold" pitchFamily="2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Whitney-Bold" pitchFamily="2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Whitney-Bold" pitchFamily="2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Whitney-Bold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Whitney-Bold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Whitney-Bold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Whitney-Bold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Whitney-Bold" pitchFamily="2" charset="0"/>
              </a:defRPr>
            </a:lvl9pPr>
          </a:lstStyle>
          <a:p>
            <a:r>
              <a:rPr lang="en-US" altLang="zh-CN" dirty="0" smtClean="0"/>
              <a:t>Questions?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8391630"/>
      </p:ext>
    </p:extLst>
  </p:cSld>
  <p:clrMapOvr>
    <a:masterClrMapping/>
  </p:clrMapOvr>
  <p:transition advTm="15544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/>
      <p:bldP spid="13" grpId="0" build="p"/>
      <p:bldP spid="14" grpId="0" uiExpand="1" build="p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219200" y="3178475"/>
            <a:ext cx="4539593" cy="2011509"/>
            <a:chOff x="0" y="1066800"/>
            <a:chExt cx="9144000" cy="4724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306285"/>
              <a:ext cx="9144000" cy="424542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000500" y="1066800"/>
              <a:ext cx="5143500" cy="472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235" y="2715801"/>
            <a:ext cx="2357982" cy="54241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098" y="5104026"/>
            <a:ext cx="2810240" cy="763374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287" y="794639"/>
            <a:ext cx="2689051" cy="17112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1701" y="912398"/>
            <a:ext cx="3094654" cy="1624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9718" y="812348"/>
            <a:ext cx="2360974" cy="17707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7212" y="2553099"/>
            <a:ext cx="3400153" cy="3471077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2149481" y="3344290"/>
            <a:ext cx="159494" cy="203993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2149481" y="4815113"/>
            <a:ext cx="159494" cy="203993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895600" y="6381750"/>
            <a:ext cx="6248400" cy="184150"/>
          </a:xfrm>
          <a:prstGeom prst="rect">
            <a:avLst/>
          </a:prstGeom>
          <a:noFill/>
        </p:spPr>
        <p:txBody>
          <a:bodyPr lIns="45720" tIns="0" rIns="45720" bIns="0">
            <a:spAutoFit/>
          </a:bodyPr>
          <a:lstStyle/>
          <a:p>
            <a:pPr algn="r">
              <a:defRPr/>
            </a:pPr>
            <a:r>
              <a:rPr lang="en-US" sz="1200" dirty="0" smtClean="0">
                <a:solidFill>
                  <a:schemeClr val="bg1"/>
                </a:solidFill>
                <a:latin typeface="Whitney-Semibold" pitchFamily="2" charset="0"/>
              </a:rPr>
              <a:t>Introduction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</a:t>
            </a:r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Characterization•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Implications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Whitney-Semibold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en-US" smtClean="0"/>
              <a:t>Page </a:t>
            </a:r>
            <a:fld id="{FD03726C-D695-B24E-A502-5365641AEF68}" type="slidenum">
              <a:rPr lang="en-US" altLang="en-US" smtClean="0"/>
              <a:pPr/>
              <a:t>2</a:t>
            </a:fld>
            <a:r>
              <a:rPr lang="en-US" altLang="en-US" smtClean="0"/>
              <a:t> of 20</a:t>
            </a:r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8878046"/>
      </p:ext>
    </p:extLst>
  </p:cSld>
  <p:clrMapOvr>
    <a:masterClrMapping/>
  </p:clrMapOvr>
  <p:transition advTm="660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1295400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ail latency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/>
              <a:t>QoS</a:t>
            </a:r>
            <a:r>
              <a:rPr lang="en-US" dirty="0" smtClean="0"/>
              <a:t> defined as 99</a:t>
            </a:r>
            <a:r>
              <a:rPr lang="en-US" baseline="30000" dirty="0" smtClean="0"/>
              <a:t>th</a:t>
            </a:r>
            <a:r>
              <a:rPr lang="en-US" dirty="0" smtClean="0"/>
              <a:t> %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smtClean="0"/>
              <a:t>in 1ms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327" y="2934497"/>
            <a:ext cx="2817387" cy="166988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398788" y="2006885"/>
            <a:ext cx="2084237" cy="3638777"/>
            <a:chOff x="6398788" y="2006885"/>
            <a:chExt cx="2084237" cy="363877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8788" y="2006885"/>
              <a:ext cx="533399" cy="98951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4207" y="2570417"/>
              <a:ext cx="533399" cy="98951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49626" y="3222080"/>
              <a:ext cx="533399" cy="98951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3070" y="4099976"/>
              <a:ext cx="533399" cy="98951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8788" y="4656143"/>
              <a:ext cx="533399" cy="989519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5944714" y="3215317"/>
            <a:ext cx="627726" cy="1088434"/>
            <a:chOff x="5944714" y="3215317"/>
            <a:chExt cx="627726" cy="1088434"/>
          </a:xfrm>
        </p:grpSpPr>
        <p:cxnSp>
          <p:nvCxnSpPr>
            <p:cNvPr id="45" name="Straight Arrow Connector 44"/>
            <p:cNvCxnSpPr>
              <a:stCxn id="17" idx="3"/>
            </p:cNvCxnSpPr>
            <p:nvPr/>
          </p:nvCxnSpPr>
          <p:spPr>
            <a:xfrm flipV="1">
              <a:off x="5944714" y="3215317"/>
              <a:ext cx="391163" cy="554125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7" idx="3"/>
            </p:cNvCxnSpPr>
            <p:nvPr/>
          </p:nvCxnSpPr>
          <p:spPr>
            <a:xfrm flipV="1">
              <a:off x="5944714" y="3461920"/>
              <a:ext cx="594320" cy="307522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5971291" y="3753752"/>
              <a:ext cx="245173" cy="54999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5960947" y="3740050"/>
              <a:ext cx="611493" cy="402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5945116" y="3748954"/>
              <a:ext cx="548048" cy="36158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3683643" y="2328148"/>
            <a:ext cx="2508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Palatino Linotype" charset="0"/>
                <a:ea typeface="Palatino Linotype" charset="0"/>
                <a:cs typeface="Palatino Linotype" charset="0"/>
              </a:rPr>
              <a:t>0.99</a:t>
            </a:r>
            <a:r>
              <a:rPr lang="en-US" sz="2800" baseline="30000" dirty="0" smtClean="0">
                <a:latin typeface="Palatino Linotype" charset="0"/>
                <a:ea typeface="Palatino Linotype" charset="0"/>
                <a:cs typeface="Palatino Linotype" charset="0"/>
              </a:rPr>
              <a:t>5</a:t>
            </a:r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 = </a:t>
            </a:r>
            <a:r>
              <a:rPr lang="en-US" sz="2800" dirty="0" smtClean="0">
                <a:latin typeface="Palatino Linotype" charset="0"/>
                <a:ea typeface="Palatino Linotype" charset="0"/>
                <a:cs typeface="Palatino Linotype" charset="0"/>
              </a:rPr>
              <a:t>0.95</a:t>
            </a:r>
            <a:r>
              <a:rPr lang="en-US" sz="2800" baseline="30000" dirty="0" smtClean="0">
                <a:latin typeface="Palatino Linotype" charset="0"/>
                <a:ea typeface="Palatino Linotype" charset="0"/>
                <a:cs typeface="Palatino Linotype" charset="0"/>
              </a:rPr>
              <a:t>  </a:t>
            </a:r>
            <a:endParaRPr lang="en-US" sz="28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 flipH="1">
            <a:off x="2512954" y="3222080"/>
            <a:ext cx="627726" cy="1088434"/>
            <a:chOff x="5944714" y="3215317"/>
            <a:chExt cx="627726" cy="1088434"/>
          </a:xfrm>
        </p:grpSpPr>
        <p:cxnSp>
          <p:nvCxnSpPr>
            <p:cNvPr id="72" name="Straight Arrow Connector 71"/>
            <p:cNvCxnSpPr/>
            <p:nvPr/>
          </p:nvCxnSpPr>
          <p:spPr>
            <a:xfrm flipV="1">
              <a:off x="5944714" y="3215317"/>
              <a:ext cx="391163" cy="554125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5944714" y="3461920"/>
              <a:ext cx="594320" cy="307522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5971291" y="3753752"/>
              <a:ext cx="245173" cy="54999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5960947" y="3740050"/>
              <a:ext cx="611493" cy="402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5945116" y="3748954"/>
              <a:ext cx="548048" cy="36158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37" y="2667093"/>
            <a:ext cx="1992282" cy="199228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895600" y="6381750"/>
            <a:ext cx="6248400" cy="184150"/>
          </a:xfrm>
          <a:prstGeom prst="rect">
            <a:avLst/>
          </a:prstGeom>
          <a:noFill/>
        </p:spPr>
        <p:txBody>
          <a:bodyPr lIns="45720" tIns="0" rIns="45720" bIns="0">
            <a:spAutoFit/>
          </a:bodyPr>
          <a:lstStyle/>
          <a:p>
            <a:pPr algn="r">
              <a:defRPr/>
            </a:pPr>
            <a:r>
              <a:rPr lang="en-US" sz="1200" dirty="0" smtClean="0">
                <a:solidFill>
                  <a:schemeClr val="bg1"/>
                </a:solidFill>
                <a:latin typeface="Whitney-Semibold" pitchFamily="2" charset="0"/>
              </a:rPr>
              <a:t>Introduction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</a:t>
            </a:r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Characterization•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Implications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Whitney-Semibold" pitchFamily="2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en-US" smtClean="0"/>
              <a:t>Page </a:t>
            </a:r>
            <a:fld id="{FD03726C-D695-B24E-A502-5365641AEF68}" type="slidenum">
              <a:rPr lang="en-US" altLang="en-US" smtClean="0"/>
              <a:pPr/>
              <a:t>3</a:t>
            </a:fld>
            <a:r>
              <a:rPr lang="en-US" altLang="en-US" smtClean="0"/>
              <a:t> of 20</a:t>
            </a:r>
            <a:endParaRPr lang="en-US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607567" y="1866017"/>
            <a:ext cx="3110988" cy="4094902"/>
            <a:chOff x="6607567" y="1866017"/>
            <a:chExt cx="3110988" cy="4094902"/>
          </a:xfrm>
        </p:grpSpPr>
        <p:sp>
          <p:nvSpPr>
            <p:cNvPr id="27" name="TextBox 26"/>
            <p:cNvSpPr txBox="1"/>
            <p:nvPr/>
          </p:nvSpPr>
          <p:spPr>
            <a:xfrm>
              <a:off x="6962074" y="1866017"/>
              <a:ext cx="1267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Palatino Linotype" charset="0"/>
                  <a:ea typeface="Palatino Linotype" charset="0"/>
                  <a:cs typeface="Palatino Linotype" charset="0"/>
                </a:rPr>
                <a:t>0.99</a:t>
              </a:r>
              <a:r>
                <a:rPr lang="en-US" sz="2400" baseline="30000" dirty="0" smtClean="0">
                  <a:latin typeface="Palatino Linotype" charset="0"/>
                  <a:ea typeface="Palatino Linotype" charset="0"/>
                  <a:cs typeface="Palatino Linotype" charset="0"/>
                </a:rPr>
                <a:t>  </a:t>
              </a:r>
              <a:endParaRPr lang="en-US" sz="2400" dirty="0">
                <a:latin typeface="Palatino Linotype" charset="0"/>
                <a:ea typeface="Palatino Linotype" charset="0"/>
                <a:cs typeface="Palatino Linotype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632235" y="2559009"/>
              <a:ext cx="1267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Palatino Linotype" charset="0"/>
                  <a:ea typeface="Palatino Linotype" charset="0"/>
                  <a:cs typeface="Palatino Linotype" charset="0"/>
                </a:rPr>
                <a:t>0.99</a:t>
              </a:r>
              <a:r>
                <a:rPr lang="en-US" sz="2400" baseline="30000" dirty="0" smtClean="0">
                  <a:latin typeface="Palatino Linotype" charset="0"/>
                  <a:ea typeface="Palatino Linotype" charset="0"/>
                  <a:cs typeface="Palatino Linotype" charset="0"/>
                </a:rPr>
                <a:t>  </a:t>
              </a:r>
              <a:endParaRPr lang="en-US" sz="2400" dirty="0">
                <a:latin typeface="Palatino Linotype" charset="0"/>
                <a:ea typeface="Palatino Linotype" charset="0"/>
                <a:cs typeface="Palatino Linotype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51029" y="3504757"/>
              <a:ext cx="1267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Palatino Linotype" charset="0"/>
                  <a:ea typeface="Palatino Linotype" charset="0"/>
                  <a:cs typeface="Palatino Linotype" charset="0"/>
                </a:rPr>
                <a:t>0.99</a:t>
              </a:r>
              <a:r>
                <a:rPr lang="en-US" sz="2400" baseline="30000" dirty="0" smtClean="0">
                  <a:latin typeface="Palatino Linotype" charset="0"/>
                  <a:ea typeface="Palatino Linotype" charset="0"/>
                  <a:cs typeface="Palatino Linotype" charset="0"/>
                </a:rPr>
                <a:t>  </a:t>
              </a:r>
              <a:endParaRPr lang="en-US" sz="2400" dirty="0">
                <a:latin typeface="Palatino Linotype" charset="0"/>
                <a:ea typeface="Palatino Linotype" charset="0"/>
                <a:cs typeface="Palatino Linotype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491726" y="4858662"/>
              <a:ext cx="1267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Palatino Linotype" charset="0"/>
                  <a:ea typeface="Palatino Linotype" charset="0"/>
                  <a:cs typeface="Palatino Linotype" charset="0"/>
                </a:rPr>
                <a:t>0.99</a:t>
              </a:r>
              <a:r>
                <a:rPr lang="en-US" sz="2400" baseline="30000" dirty="0" smtClean="0">
                  <a:latin typeface="Palatino Linotype" charset="0"/>
                  <a:ea typeface="Palatino Linotype" charset="0"/>
                  <a:cs typeface="Palatino Linotype" charset="0"/>
                </a:rPr>
                <a:t>  </a:t>
              </a:r>
              <a:endParaRPr lang="en-US" sz="2400" dirty="0">
                <a:latin typeface="Palatino Linotype" charset="0"/>
                <a:ea typeface="Palatino Linotype" charset="0"/>
                <a:cs typeface="Palatino Linotype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607567" y="5499254"/>
              <a:ext cx="1267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Palatino Linotype" charset="0"/>
                  <a:ea typeface="Palatino Linotype" charset="0"/>
                  <a:cs typeface="Palatino Linotype" charset="0"/>
                </a:rPr>
                <a:t>0.99</a:t>
              </a:r>
              <a:r>
                <a:rPr lang="en-US" sz="2400" baseline="30000" dirty="0" smtClean="0">
                  <a:latin typeface="Palatino Linotype" charset="0"/>
                  <a:ea typeface="Palatino Linotype" charset="0"/>
                  <a:cs typeface="Palatino Linotype" charset="0"/>
                </a:rPr>
                <a:t>  </a:t>
              </a:r>
              <a:endParaRPr lang="en-US" sz="2400" dirty="0">
                <a:latin typeface="Palatino Linotype" charset="0"/>
                <a:ea typeface="Palatino Linotype" charset="0"/>
                <a:cs typeface="Palatino Linotype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9729075"/>
      </p:ext>
    </p:extLst>
  </p:cSld>
  <p:clrMapOvr>
    <a:masterClrMapping/>
  </p:clrMapOvr>
  <p:transition advTm="919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Tail Latency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14389"/>
            <a:ext cx="9220200" cy="557976"/>
          </a:xfrm>
        </p:spPr>
        <p:txBody>
          <a:bodyPr/>
          <a:lstStyle/>
          <a:p>
            <a:r>
              <a:rPr lang="en-US" dirty="0" smtClean="0"/>
              <a:t>The entire stack from SW to HW is involved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33400" y="1334545"/>
            <a:ext cx="3200400" cy="4495801"/>
            <a:chOff x="304800" y="1420802"/>
            <a:chExt cx="2590800" cy="4495801"/>
          </a:xfrm>
        </p:grpSpPr>
        <p:sp>
          <p:nvSpPr>
            <p:cNvPr id="8" name="Rounded Rectangle 7"/>
            <p:cNvSpPr/>
            <p:nvPr/>
          </p:nvSpPr>
          <p:spPr>
            <a:xfrm>
              <a:off x="304800" y="1420802"/>
              <a:ext cx="2571498" cy="1219198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Application</a:t>
              </a:r>
              <a:endParaRPr lang="en-US" sz="24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04800" y="3822789"/>
              <a:ext cx="2590800" cy="104932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OS</a:t>
              </a:r>
              <a:endParaRPr lang="en-US" sz="24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04800" y="4887293"/>
              <a:ext cx="2573693" cy="102931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Hardware</a:t>
              </a:r>
              <a:endParaRPr lang="en-US" sz="24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10245" y="2654274"/>
              <a:ext cx="2566052" cy="11533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Resource Manager</a:t>
              </a:r>
              <a:endParaRPr lang="en-US" sz="24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23883" y="3852345"/>
              <a:ext cx="2134799" cy="3254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Virtualization</a:t>
              </a:r>
              <a:endParaRPr lang="en-US" sz="2400" dirty="0"/>
            </a:p>
          </p:txBody>
        </p:sp>
      </p:grp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3564666" y="1307971"/>
            <a:ext cx="6858000" cy="107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2400" dirty="0" smtClean="0">
                <a:solidFill>
                  <a:schemeClr val="tx1"/>
                </a:solidFill>
              </a:rPr>
              <a:t>Application b</a:t>
            </a:r>
            <a:r>
              <a:rPr lang="en-US" sz="2400" b="0" dirty="0" smtClean="0">
                <a:solidFill>
                  <a:schemeClr val="tx1"/>
                </a:solidFill>
              </a:rPr>
              <a:t>ottleneck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altLang="zh-CN" sz="2400" b="0" dirty="0" smtClean="0">
                <a:solidFill>
                  <a:schemeClr val="tx1"/>
                </a:solidFill>
              </a:rPr>
              <a:t>D</a:t>
            </a:r>
            <a:r>
              <a:rPr lang="en-US" sz="2400" b="0" dirty="0" smtClean="0">
                <a:solidFill>
                  <a:schemeClr val="tx1"/>
                </a:solidFill>
              </a:rPr>
              <a:t>ifferent user cases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Scalability</a:t>
            </a:r>
            <a:endParaRPr lang="en-US" sz="2400" b="0" dirty="0" smtClean="0">
              <a:solidFill>
                <a:schemeClr val="tx1"/>
              </a:solidFill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3564666" y="3606943"/>
            <a:ext cx="6360825" cy="51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schemeClr val="tx1"/>
                </a:solidFill>
              </a:rPr>
              <a:t>Overhead </a:t>
            </a:r>
            <a:r>
              <a:rPr lang="en-US" sz="2400" smtClean="0">
                <a:solidFill>
                  <a:schemeClr val="tx1"/>
                </a:solidFill>
              </a:rPr>
              <a:t>of virtualization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3564666" y="4022581"/>
            <a:ext cx="6553200" cy="8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>
                <a:solidFill>
                  <a:schemeClr val="tx1"/>
                </a:solidFill>
              </a:rPr>
              <a:t>SW isolation </a:t>
            </a:r>
            <a:r>
              <a:rPr lang="en-US" sz="2400" dirty="0" smtClean="0">
                <a:solidFill>
                  <a:schemeClr val="tx1"/>
                </a:solidFill>
              </a:rPr>
              <a:t>mechanisms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Overhead </a:t>
            </a:r>
            <a:r>
              <a:rPr lang="en-US" sz="2400" dirty="0">
                <a:solidFill>
                  <a:schemeClr val="tx1"/>
                </a:solidFill>
              </a:rPr>
              <a:t>of context </a:t>
            </a:r>
            <a:r>
              <a:rPr lang="en-US" sz="2400" dirty="0" smtClean="0">
                <a:solidFill>
                  <a:schemeClr val="tx1"/>
                </a:solidFill>
              </a:rPr>
              <a:t>switching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3564666" y="4980113"/>
            <a:ext cx="6225915" cy="95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schemeClr val="tx1"/>
                </a:solidFill>
              </a:rPr>
              <a:t>HW </a:t>
            </a:r>
            <a:r>
              <a:rPr lang="en-US" sz="2400" dirty="0">
                <a:solidFill>
                  <a:schemeClr val="tx1"/>
                </a:solidFill>
              </a:rPr>
              <a:t>isolation </a:t>
            </a:r>
            <a:r>
              <a:rPr lang="en-US" sz="2400" dirty="0" smtClean="0">
                <a:solidFill>
                  <a:schemeClr val="tx1"/>
                </a:solidFill>
              </a:rPr>
              <a:t>mechanisms</a:t>
            </a:r>
          </a:p>
          <a:p>
            <a:pPr lvl="1"/>
            <a:r>
              <a:rPr lang="en-US" sz="2400" dirty="0" err="1" smtClean="0">
                <a:solidFill>
                  <a:schemeClr val="tx1"/>
                </a:solidFill>
              </a:rPr>
              <a:t>Hyperthreading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5600" y="6381750"/>
            <a:ext cx="6248400" cy="184150"/>
          </a:xfrm>
          <a:prstGeom prst="rect">
            <a:avLst/>
          </a:prstGeom>
          <a:noFill/>
        </p:spPr>
        <p:txBody>
          <a:bodyPr lIns="45720" tIns="0" rIns="45720" bIns="0">
            <a:spAutoFit/>
          </a:bodyPr>
          <a:lstStyle/>
          <a:p>
            <a:pPr algn="r">
              <a:defRPr/>
            </a:pPr>
            <a:r>
              <a:rPr lang="en-US" sz="1200" dirty="0" smtClean="0">
                <a:solidFill>
                  <a:schemeClr val="bg1"/>
                </a:solidFill>
                <a:latin typeface="Whitney-Semibold" pitchFamily="2" charset="0"/>
              </a:rPr>
              <a:t>Introduction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</a:t>
            </a:r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Characterization•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Implications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Whitney-Semibold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en-US" smtClean="0"/>
              <a:t>Page </a:t>
            </a:r>
            <a:fld id="{FD03726C-D695-B24E-A502-5365641AEF68}" type="slidenum">
              <a:rPr lang="en-US" altLang="en-US" smtClean="0"/>
              <a:pPr/>
              <a:t>4</a:t>
            </a:fld>
            <a:r>
              <a:rPr lang="en-US" altLang="en-US" smtClean="0"/>
              <a:t> of 20</a:t>
            </a:r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3126247"/>
      </p:ext>
    </p:extLst>
  </p:cSld>
  <p:clrMapOvr>
    <a:masterClrMapping/>
  </p:clrMapOvr>
  <p:transition advTm="1001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1B1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1B1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1B1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1B1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1B1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1B1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23" grpId="0" build="p"/>
      <p:bldP spid="24" grpId="0" uiExpand="1" build="p" bldLvl="2"/>
      <p:bldP spid="25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Categorize LC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QoS</a:t>
            </a:r>
            <a:r>
              <a:rPr lang="en-US" dirty="0" smtClean="0"/>
              <a:t> Strictness</a:t>
            </a:r>
            <a:endParaRPr lang="en-US" dirty="0"/>
          </a:p>
          <a:p>
            <a:pPr lvl="1"/>
            <a:r>
              <a:rPr lang="en-US" altLang="en-US" dirty="0">
                <a:latin typeface="Palatino Linotype" charset="0"/>
              </a:rPr>
              <a:t>us:  </a:t>
            </a:r>
            <a:r>
              <a:rPr lang="en-US" altLang="en-US" dirty="0" err="1" smtClean="0">
                <a:latin typeface="Palatino Linotype" charset="0"/>
              </a:rPr>
              <a:t>memcached</a:t>
            </a:r>
            <a:endParaRPr lang="en-US" altLang="en-US" dirty="0" smtClean="0">
              <a:latin typeface="Palatino Linotype" charset="0"/>
            </a:endParaRPr>
          </a:p>
          <a:p>
            <a:pPr lvl="1"/>
            <a:r>
              <a:rPr lang="en-US" altLang="en-US" dirty="0" err="1" smtClean="0">
                <a:latin typeface="Palatino Linotype" charset="0"/>
              </a:rPr>
              <a:t>ms</a:t>
            </a:r>
            <a:r>
              <a:rPr lang="en-US" altLang="en-US" dirty="0">
                <a:latin typeface="Palatino Linotype" charset="0"/>
              </a:rPr>
              <a:t>: </a:t>
            </a:r>
            <a:r>
              <a:rPr lang="en-US" altLang="en-US" dirty="0" smtClean="0">
                <a:latin typeface="Palatino Linotype" charset="0"/>
              </a:rPr>
              <a:t>web server, in-memory database</a:t>
            </a:r>
          </a:p>
          <a:p>
            <a:pPr lvl="1"/>
            <a:r>
              <a:rPr lang="en-US" altLang="en-US" dirty="0" smtClean="0">
                <a:latin typeface="Palatino Linotype" charset="0"/>
              </a:rPr>
              <a:t> </a:t>
            </a:r>
            <a:r>
              <a:rPr lang="en-US" altLang="en-US" dirty="0">
                <a:latin typeface="Palatino Linotype" charset="0"/>
              </a:rPr>
              <a:t>s:    </a:t>
            </a:r>
            <a:r>
              <a:rPr lang="en-US" altLang="en-US" dirty="0" smtClean="0">
                <a:latin typeface="Palatino Linotype" charset="0"/>
              </a:rPr>
              <a:t>persistent database</a:t>
            </a:r>
            <a:endParaRPr lang="en-US" altLang="en-US" dirty="0">
              <a:latin typeface="Palatino Linotype" charset="0"/>
            </a:endParaRPr>
          </a:p>
          <a:p>
            <a:pPr lvl="1"/>
            <a:endParaRPr lang="en-US" altLang="en-US" dirty="0">
              <a:latin typeface="Palatino Linotype" charset="0"/>
            </a:endParaRPr>
          </a:p>
          <a:p>
            <a:r>
              <a:rPr lang="en-US" altLang="en-US" dirty="0" smtClean="0">
                <a:latin typeface="Palatino Linotype" charset="0"/>
              </a:rPr>
              <a:t>By </a:t>
            </a:r>
            <a:r>
              <a:rPr lang="en-US" altLang="en-US" dirty="0" err="1">
                <a:latin typeface="Palatino Linotype" charset="0"/>
              </a:rPr>
              <a:t>S</a:t>
            </a:r>
            <a:r>
              <a:rPr lang="en-US" altLang="en-US" dirty="0" err="1" smtClean="0">
                <a:latin typeface="Palatino Linotype" charset="0"/>
              </a:rPr>
              <a:t>tatefulness</a:t>
            </a:r>
            <a:endParaRPr lang="en-US" altLang="en-US" dirty="0" smtClean="0">
              <a:latin typeface="Palatino Linotype" charset="0"/>
            </a:endParaRPr>
          </a:p>
          <a:p>
            <a:pPr lvl="1"/>
            <a:r>
              <a:rPr lang="en-US" altLang="en-US" dirty="0" err="1" smtClean="0">
                <a:latin typeface="Palatino Linotype" charset="0"/>
              </a:rPr>
              <a:t>Stateful</a:t>
            </a:r>
            <a:r>
              <a:rPr lang="en-US" altLang="en-US" dirty="0" smtClean="0">
                <a:latin typeface="Palatino Linotype" charset="0"/>
              </a:rPr>
              <a:t>:  </a:t>
            </a:r>
            <a:r>
              <a:rPr lang="en-US" altLang="en-US" dirty="0" err="1" smtClean="0">
                <a:latin typeface="Palatino Linotype" charset="0"/>
              </a:rPr>
              <a:t>memcached</a:t>
            </a:r>
            <a:endParaRPr lang="en-US" altLang="en-US" dirty="0" smtClean="0">
              <a:latin typeface="Palatino Linotype" charset="0"/>
            </a:endParaRPr>
          </a:p>
          <a:p>
            <a:pPr lvl="1"/>
            <a:r>
              <a:rPr lang="en-US" altLang="en-US" dirty="0" smtClean="0">
                <a:latin typeface="Palatino Linotype" charset="0"/>
              </a:rPr>
              <a:t>Stateless: web server</a:t>
            </a:r>
            <a:endParaRPr lang="en-US" altLang="en-US" dirty="0">
              <a:latin typeface="Palatino Linotype" charset="0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5600" y="6381750"/>
            <a:ext cx="6248400" cy="184150"/>
          </a:xfrm>
          <a:prstGeom prst="rect">
            <a:avLst/>
          </a:prstGeom>
          <a:noFill/>
        </p:spPr>
        <p:txBody>
          <a:bodyPr lIns="45720" tIns="0" rIns="45720" bIns="0">
            <a:spAutoFit/>
          </a:bodyPr>
          <a:lstStyle/>
          <a:p>
            <a:pPr algn="r">
              <a:defRPr/>
            </a:pPr>
            <a:r>
              <a:rPr lang="en-US" sz="1200" dirty="0" smtClean="0">
                <a:solidFill>
                  <a:schemeClr val="bg1"/>
                </a:solidFill>
                <a:latin typeface="Whitney-Semibold" pitchFamily="2" charset="0"/>
              </a:rPr>
              <a:t>Introduction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</a:t>
            </a:r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Characterization•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Implications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Whitney-Semibold" pitchFamily="2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en-US" smtClean="0"/>
              <a:t>Page </a:t>
            </a:r>
            <a:fld id="{FD03726C-D695-B24E-A502-5365641AEF68}" type="slidenum">
              <a:rPr lang="en-US" altLang="en-US" smtClean="0"/>
              <a:pPr/>
              <a:t>5</a:t>
            </a:fld>
            <a:r>
              <a:rPr lang="en-US" altLang="en-US" smtClean="0"/>
              <a:t> of 20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93530885"/>
      </p:ext>
    </p:extLst>
  </p:cSld>
  <p:clrMapOvr>
    <a:masterClrMapping/>
  </p:clrMapOvr>
  <p:transition advTm="44082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Selected LC Workloads</a:t>
            </a:r>
            <a:endParaRPr lang="en-US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4724400" cy="5105400"/>
          </a:xfrm>
        </p:spPr>
        <p:txBody>
          <a:bodyPr/>
          <a:lstStyle/>
          <a:p>
            <a:r>
              <a:rPr lang="en-US" altLang="en-US" dirty="0" smtClean="0">
                <a:latin typeface="Palatino Linotype" charset="0"/>
              </a:rPr>
              <a:t>NGINX</a:t>
            </a:r>
            <a:endParaRPr lang="en-US" altLang="en-US" dirty="0">
              <a:latin typeface="Palatino Linotype" charset="0"/>
            </a:endParaRPr>
          </a:p>
          <a:p>
            <a:pPr lvl="1"/>
            <a:r>
              <a:rPr lang="en-US" altLang="en-US" dirty="0">
                <a:latin typeface="Palatino Linotype" charset="0"/>
              </a:rPr>
              <a:t>Web server</a:t>
            </a:r>
          </a:p>
          <a:p>
            <a:pPr lvl="1"/>
            <a:r>
              <a:rPr lang="en-US" altLang="en-US" dirty="0">
                <a:latin typeface="Palatino Linotype" charset="0"/>
              </a:rPr>
              <a:t>Stateless</a:t>
            </a:r>
          </a:p>
          <a:p>
            <a:pPr lvl="1"/>
            <a:r>
              <a:rPr lang="en-US" dirty="0" smtClean="0"/>
              <a:t>99</a:t>
            </a:r>
            <a:r>
              <a:rPr lang="en-US" baseline="30000" dirty="0" smtClean="0"/>
              <a:t>th</a:t>
            </a:r>
            <a:r>
              <a:rPr lang="en-US" dirty="0" smtClean="0"/>
              <a:t>%</a:t>
            </a:r>
            <a:r>
              <a:rPr lang="en-US" altLang="en-US" dirty="0" smtClean="0">
                <a:latin typeface="Palatino Linotype" charset="0"/>
              </a:rPr>
              <a:t> in tens of </a:t>
            </a:r>
            <a:r>
              <a:rPr lang="en-US" altLang="en-US" dirty="0" err="1" smtClean="0">
                <a:latin typeface="Palatino Linotype" charset="0"/>
              </a:rPr>
              <a:t>ms</a:t>
            </a:r>
            <a:endParaRPr lang="en-US" altLang="en-US" dirty="0" smtClean="0">
              <a:latin typeface="Palatino Linotype" charset="0"/>
            </a:endParaRPr>
          </a:p>
          <a:p>
            <a:pPr lvl="1"/>
            <a:endParaRPr lang="en-US" altLang="en-US" dirty="0" smtClean="0">
              <a:latin typeface="Palatino Linotype" charset="0"/>
            </a:endParaRPr>
          </a:p>
          <a:p>
            <a:r>
              <a:rPr lang="en-US" altLang="en-US" dirty="0" err="1">
                <a:latin typeface="Palatino Linotype" charset="0"/>
              </a:rPr>
              <a:t>Memcached</a:t>
            </a:r>
            <a:endParaRPr lang="en-US" altLang="en-US" dirty="0">
              <a:latin typeface="Palatino Linotype" charset="0"/>
            </a:endParaRPr>
          </a:p>
          <a:p>
            <a:pPr lvl="1"/>
            <a:r>
              <a:rPr lang="en-US" altLang="en-US" dirty="0">
                <a:latin typeface="Palatino Linotype" charset="0"/>
              </a:rPr>
              <a:t>Key-value store</a:t>
            </a:r>
          </a:p>
          <a:p>
            <a:pPr lvl="1"/>
            <a:r>
              <a:rPr lang="en-US" altLang="en-US" dirty="0" err="1">
                <a:latin typeface="Palatino Linotype" charset="0"/>
              </a:rPr>
              <a:t>Stateful</a:t>
            </a:r>
            <a:endParaRPr lang="en-US" altLang="en-US" dirty="0">
              <a:latin typeface="Palatino Linotype" charset="0"/>
            </a:endParaRPr>
          </a:p>
          <a:p>
            <a:pPr lvl="1"/>
            <a:r>
              <a:rPr lang="en-US" dirty="0"/>
              <a:t>99</a:t>
            </a:r>
            <a:r>
              <a:rPr lang="en-US" baseline="30000" dirty="0"/>
              <a:t>th</a:t>
            </a:r>
            <a:r>
              <a:rPr lang="en-US" dirty="0"/>
              <a:t>%</a:t>
            </a:r>
            <a:r>
              <a:rPr lang="en-US" altLang="en-US" dirty="0">
                <a:latin typeface="Palatino Linotype" charset="0"/>
              </a:rPr>
              <a:t> in hundreds of us</a:t>
            </a:r>
          </a:p>
          <a:p>
            <a:pPr lvl="1"/>
            <a:endParaRPr lang="en-US" altLang="en-US" dirty="0" smtClean="0">
              <a:latin typeface="Palatino Linotype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482059" y="766799"/>
            <a:ext cx="5112270" cy="4211078"/>
            <a:chOff x="4482059" y="766799"/>
            <a:chExt cx="5112270" cy="4211078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4482059" y="3124200"/>
              <a:ext cx="4280941" cy="8744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w="lg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477000" y="1183753"/>
              <a:ext cx="0" cy="3794124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w="lg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477000" y="766799"/>
              <a:ext cx="198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/>
                <a:t>QoS</a:t>
              </a:r>
              <a:r>
                <a:rPr lang="en-US" sz="2000" dirty="0" smtClean="0"/>
                <a:t> </a:t>
              </a:r>
            </a:p>
            <a:p>
              <a:r>
                <a:rPr lang="en-US" sz="2000" dirty="0" smtClean="0"/>
                <a:t>Strictness</a:t>
              </a:r>
              <a:endParaRPr lang="en-US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13129" y="3181638"/>
              <a:ext cx="198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/>
                <a:t>Statefulness</a:t>
              </a:r>
              <a:endParaRPr lang="en-US" sz="2000" dirty="0"/>
            </a:p>
          </p:txBody>
        </p:sp>
      </p:grp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4724400" y="3581748"/>
            <a:ext cx="213110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 smtClean="0">
                <a:latin typeface="Palatino Linotype" charset="0"/>
              </a:rPr>
              <a:t>NGINX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6477000" y="1957603"/>
            <a:ext cx="2512102" cy="90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 err="1" smtClean="0">
                <a:latin typeface="Palatino Linotype" charset="0"/>
              </a:rPr>
              <a:t>Memcached</a:t>
            </a:r>
            <a:endParaRPr lang="en-US" altLang="en-US" dirty="0" smtClean="0">
              <a:latin typeface="Palatino Linotyp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95600" y="6381750"/>
            <a:ext cx="6248400" cy="184150"/>
          </a:xfrm>
          <a:prstGeom prst="rect">
            <a:avLst/>
          </a:prstGeom>
          <a:noFill/>
        </p:spPr>
        <p:txBody>
          <a:bodyPr lIns="45720" tIns="0" rIns="45720" bIns="0">
            <a:spAutoFit/>
          </a:bodyPr>
          <a:lstStyle/>
          <a:p>
            <a:pPr algn="r">
              <a:defRPr/>
            </a:pPr>
            <a:r>
              <a:rPr lang="en-US" sz="1200" dirty="0" smtClean="0">
                <a:solidFill>
                  <a:schemeClr val="bg1"/>
                </a:solidFill>
                <a:latin typeface="Whitney-Semibold" pitchFamily="2" charset="0"/>
              </a:rPr>
              <a:t>Introduction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</a:t>
            </a:r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Characterization•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Implications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Whitney-Semibold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en-US" smtClean="0"/>
              <a:t>Page </a:t>
            </a:r>
            <a:fld id="{FD03726C-D695-B24E-A502-5365641AEF68}" type="slidenum">
              <a:rPr lang="en-US" altLang="en-US" smtClean="0"/>
              <a:pPr/>
              <a:t>6</a:t>
            </a:fld>
            <a:r>
              <a:rPr lang="en-US" altLang="en-US" smtClean="0"/>
              <a:t> of 20</a:t>
            </a:r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048424"/>
      </p:ext>
    </p:extLst>
  </p:cSld>
  <p:clrMapOvr>
    <a:masterClrMapping/>
  </p:clrMapOvr>
  <p:transition advTm="3125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4724400" y="762000"/>
            <a:ext cx="3939915" cy="30305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81000" y="762000"/>
            <a:ext cx="3981138" cy="30305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Architecture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990600" y="838200"/>
            <a:ext cx="4572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</a:t>
            </a:r>
            <a:endParaRPr lang="en-US" sz="2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219200" y="1295400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685800" y="1524000"/>
            <a:ext cx="1066800" cy="533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L1 I/D: </a:t>
            </a:r>
            <a:r>
              <a:rPr lang="en-US" dirty="0"/>
              <a:t>32/</a:t>
            </a:r>
            <a:r>
              <a:rPr lang="en-US" dirty="0" smtClean="0"/>
              <a:t>32KB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19200" y="2743200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86000" y="27432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332018" y="2743200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103418" y="838200"/>
            <a:ext cx="4572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</a:t>
            </a:r>
            <a:endParaRPr lang="en-US" sz="2800" dirty="0"/>
          </a:p>
        </p:txBody>
      </p:sp>
      <p:cxnSp>
        <p:nvCxnSpPr>
          <p:cNvPr id="14" name="Straight Connector 13"/>
          <p:cNvCxnSpPr>
            <a:stCxn id="15" idx="4"/>
          </p:cNvCxnSpPr>
          <p:nvPr/>
        </p:nvCxnSpPr>
        <p:spPr>
          <a:xfrm>
            <a:off x="3332018" y="1295400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798618" y="1524000"/>
            <a:ext cx="1066800" cy="533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L1 I/D: </a:t>
            </a:r>
            <a:r>
              <a:rPr lang="en-US" sz="2000" dirty="0">
                <a:solidFill>
                  <a:schemeClr val="tx1"/>
                </a:solidFill>
              </a:rPr>
              <a:t>32</a:t>
            </a:r>
            <a:r>
              <a:rPr lang="en-US" dirty="0" smtClean="0"/>
              <a:t>/32KB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219200" y="2971800"/>
            <a:ext cx="2112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077191" y="3215481"/>
            <a:ext cx="2417618" cy="4270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LLC</a:t>
            </a:r>
            <a:r>
              <a:rPr lang="en-US" dirty="0"/>
              <a:t>: 55MB, 20 ways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66800" y="3901280"/>
            <a:ext cx="2417618" cy="4270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Memory: 128G DDR4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2286000" y="3657600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95500" y="22098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 dirty="0" smtClean="0">
                <a:latin typeface="+mn-lt"/>
              </a:rPr>
              <a:t>…</a:t>
            </a:r>
            <a:endParaRPr lang="en-US" sz="2400" dirty="0"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47800" y="838200"/>
            <a:ext cx="1811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   </a:t>
            </a:r>
            <a:r>
              <a:rPr lang="mr-IN" sz="2000" dirty="0" smtClean="0">
                <a:latin typeface="+mn-lt"/>
              </a:rPr>
              <a:t>…</a:t>
            </a:r>
            <a:r>
              <a:rPr lang="en-US" sz="2000" dirty="0" smtClean="0">
                <a:latin typeface="+mn-lt"/>
              </a:rPr>
              <a:t>22 Cores</a:t>
            </a:r>
            <a:r>
              <a:rPr lang="mr-IN" sz="2000" dirty="0" smtClean="0">
                <a:latin typeface="+mn-lt"/>
              </a:rPr>
              <a:t>…</a:t>
            </a:r>
            <a:endParaRPr lang="en-US" sz="2000" dirty="0" smtClean="0">
              <a:latin typeface="+mn-lt"/>
            </a:endParaRPr>
          </a:p>
          <a:p>
            <a:r>
              <a:rPr lang="en-US" sz="2000" dirty="0">
                <a:latin typeface="+mn-lt"/>
              </a:rPr>
              <a:t>2</a:t>
            </a:r>
            <a:r>
              <a:rPr lang="en-US" sz="2000" dirty="0" smtClean="0">
                <a:latin typeface="+mn-lt"/>
              </a:rPr>
              <a:t> Threads/Core</a:t>
            </a:r>
            <a:endParaRPr lang="en-US" sz="2000" dirty="0">
              <a:latin typeface="+mn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559136" y="1003325"/>
            <a:ext cx="381000" cy="38169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</a:t>
            </a:r>
            <a:endParaRPr lang="en-US"/>
          </a:p>
        </p:txBody>
      </p:sp>
      <p:cxnSp>
        <p:nvCxnSpPr>
          <p:cNvPr id="27" name="Straight Connector 26"/>
          <p:cNvCxnSpPr>
            <a:stCxn id="26" idx="4"/>
            <a:endCxn id="28" idx="0"/>
          </p:cNvCxnSpPr>
          <p:nvPr/>
        </p:nvCxnSpPr>
        <p:spPr>
          <a:xfrm>
            <a:off x="5749636" y="1385021"/>
            <a:ext cx="0" cy="443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216236" y="1828800"/>
            <a:ext cx="1066800" cy="533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L1 I/D: </a:t>
            </a:r>
            <a:r>
              <a:rPr lang="en-US" dirty="0"/>
              <a:t>78/3</a:t>
            </a:r>
            <a:r>
              <a:rPr lang="en-US" dirty="0" smtClean="0">
                <a:solidFill>
                  <a:schemeClr val="tx1"/>
                </a:solidFill>
              </a:rPr>
              <a:t>2</a:t>
            </a:r>
            <a:r>
              <a:rPr lang="en-US" dirty="0" smtClean="0"/>
              <a:t>KB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816436" y="2540589"/>
            <a:ext cx="0" cy="659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2" idx="2"/>
          </p:cNvCxnSpPr>
          <p:nvPr/>
        </p:nvCxnSpPr>
        <p:spPr>
          <a:xfrm>
            <a:off x="7862454" y="2362200"/>
            <a:ext cx="0" cy="438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705738" y="1002296"/>
            <a:ext cx="335973" cy="3682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7329054" y="1828800"/>
            <a:ext cx="1066800" cy="533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L1 I/D: </a:t>
            </a:r>
            <a:r>
              <a:rPr lang="en-US" dirty="0"/>
              <a:t>78/</a:t>
            </a:r>
            <a:r>
              <a:rPr lang="en-US" dirty="0" smtClean="0">
                <a:solidFill>
                  <a:schemeClr val="tx1"/>
                </a:solidFill>
              </a:rPr>
              <a:t>32K</a:t>
            </a:r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5749636" y="2819400"/>
            <a:ext cx="2112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607627" y="3215481"/>
            <a:ext cx="2417618" cy="4270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LLC</a:t>
            </a:r>
            <a:r>
              <a:rPr lang="en-US" dirty="0"/>
              <a:t>: 16MB, 16 ways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5597236" y="3901280"/>
            <a:ext cx="2417618" cy="4270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Memory: 128G DDR4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6816436" y="3657600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19800" y="914400"/>
            <a:ext cx="1735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  </a:t>
            </a:r>
            <a:r>
              <a:rPr lang="mr-IN" sz="2000" dirty="0" smtClean="0">
                <a:latin typeface="+mn-lt"/>
              </a:rPr>
              <a:t>…</a:t>
            </a:r>
            <a:r>
              <a:rPr lang="en-US" sz="2000" dirty="0">
                <a:latin typeface="+mn-lt"/>
              </a:rPr>
              <a:t>48</a:t>
            </a:r>
            <a:r>
              <a:rPr lang="en-US" sz="2000" dirty="0" smtClean="0">
                <a:latin typeface="+mn-lt"/>
              </a:rPr>
              <a:t> Cores</a:t>
            </a:r>
            <a:r>
              <a:rPr lang="mr-IN" sz="2000" dirty="0" smtClean="0">
                <a:latin typeface="+mn-lt"/>
              </a:rPr>
              <a:t>…</a:t>
            </a:r>
            <a:endParaRPr lang="en-US" sz="2000" dirty="0" smtClean="0">
              <a:latin typeface="+mn-lt"/>
            </a:endParaRPr>
          </a:p>
          <a:p>
            <a:r>
              <a:rPr lang="en-US" sz="2000" dirty="0">
                <a:latin typeface="+mn-lt"/>
              </a:rPr>
              <a:t>1</a:t>
            </a:r>
            <a:r>
              <a:rPr lang="en-US" sz="2000" dirty="0" smtClean="0">
                <a:latin typeface="+mn-lt"/>
              </a:rPr>
              <a:t> Thread/Core </a:t>
            </a:r>
            <a:endParaRPr lang="en-US" sz="2000" dirty="0">
              <a:latin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25936" y="19812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 smtClean="0">
                <a:latin typeface="+mn-lt"/>
              </a:rPr>
              <a:t>…</a:t>
            </a:r>
            <a:endParaRPr lang="en-US" sz="2400" dirty="0">
              <a:latin typeface="+mn-lt"/>
            </a:endParaRPr>
          </a:p>
        </p:txBody>
      </p:sp>
      <p:cxnSp>
        <p:nvCxnSpPr>
          <p:cNvPr id="39" name="Straight Connector 38"/>
          <p:cNvCxnSpPr>
            <a:stCxn id="28" idx="2"/>
          </p:cNvCxnSpPr>
          <p:nvPr/>
        </p:nvCxnSpPr>
        <p:spPr>
          <a:xfrm>
            <a:off x="5749636" y="2362200"/>
            <a:ext cx="0" cy="4388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2" idx="0"/>
          </p:cNvCxnSpPr>
          <p:nvPr/>
        </p:nvCxnSpPr>
        <p:spPr>
          <a:xfrm>
            <a:off x="7862454" y="13716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533400" y="2286000"/>
            <a:ext cx="1361209" cy="44629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L2: 256KB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2703368" y="2283052"/>
            <a:ext cx="1257300" cy="44629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L2: 256KB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1219200" y="2057400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352800" y="2057400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/>
          <p:cNvSpPr txBox="1">
            <a:spLocks/>
          </p:cNvSpPr>
          <p:nvPr/>
        </p:nvSpPr>
        <p:spPr>
          <a:xfrm>
            <a:off x="381000" y="5092783"/>
            <a:ext cx="3997036" cy="405245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0" dirty="0" smtClean="0">
                <a:solidFill>
                  <a:schemeClr val="tx1"/>
                </a:solidFill>
              </a:rPr>
              <a:t>Intel Xeon E5-2699 v4</a:t>
            </a:r>
          </a:p>
          <a:p>
            <a:endParaRPr lang="en-US" sz="2800" dirty="0"/>
          </a:p>
        </p:txBody>
      </p:sp>
      <p:sp>
        <p:nvSpPr>
          <p:cNvPr id="59" name="Text Placeholder 3"/>
          <p:cNvSpPr txBox="1">
            <a:spLocks/>
          </p:cNvSpPr>
          <p:nvPr/>
        </p:nvSpPr>
        <p:spPr>
          <a:xfrm>
            <a:off x="5216236" y="5073613"/>
            <a:ext cx="3997036" cy="405245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0" dirty="0" smtClean="0">
                <a:solidFill>
                  <a:schemeClr val="tx1"/>
                </a:solidFill>
              </a:rPr>
              <a:t>Cavium </a:t>
            </a:r>
            <a:r>
              <a:rPr lang="en-US" sz="2800" b="0" dirty="0" err="1" smtClean="0">
                <a:solidFill>
                  <a:schemeClr val="tx1"/>
                </a:solidFill>
              </a:rPr>
              <a:t>ThunderX</a:t>
            </a:r>
            <a:endParaRPr lang="en-US" sz="2800" b="0" dirty="0" smtClean="0">
              <a:solidFill>
                <a:schemeClr val="tx1"/>
              </a:solidFill>
            </a:endParaRPr>
          </a:p>
          <a:p>
            <a:endParaRPr lang="en-US" sz="2800" dirty="0"/>
          </a:p>
        </p:txBody>
      </p:sp>
      <p:sp>
        <p:nvSpPr>
          <p:cNvPr id="61" name="Text Placeholder 3"/>
          <p:cNvSpPr txBox="1">
            <a:spLocks/>
          </p:cNvSpPr>
          <p:nvPr/>
        </p:nvSpPr>
        <p:spPr>
          <a:xfrm>
            <a:off x="1657350" y="5550164"/>
            <a:ext cx="1257300" cy="405245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0" dirty="0" smtClean="0">
                <a:solidFill>
                  <a:srgbClr val="C00000"/>
                </a:solidFill>
              </a:rPr>
              <a:t>$4,115</a:t>
            </a:r>
          </a:p>
          <a:p>
            <a:endParaRPr lang="en-US" sz="2800" dirty="0"/>
          </a:p>
        </p:txBody>
      </p:sp>
      <p:sp>
        <p:nvSpPr>
          <p:cNvPr id="62" name="Text Placeholder 3"/>
          <p:cNvSpPr txBox="1">
            <a:spLocks/>
          </p:cNvSpPr>
          <p:nvPr/>
        </p:nvSpPr>
        <p:spPr>
          <a:xfrm>
            <a:off x="6318538" y="5550163"/>
            <a:ext cx="975014" cy="405245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0" dirty="0" smtClean="0">
                <a:solidFill>
                  <a:srgbClr val="C00000"/>
                </a:solidFill>
              </a:rPr>
              <a:t>$785</a:t>
            </a:r>
          </a:p>
          <a:p>
            <a:endParaRPr lang="en-US" sz="2800" dirty="0"/>
          </a:p>
        </p:txBody>
      </p:sp>
      <p:sp>
        <p:nvSpPr>
          <p:cNvPr id="47" name="Rounded Rectangle 46"/>
          <p:cNvSpPr/>
          <p:nvPr/>
        </p:nvSpPr>
        <p:spPr>
          <a:xfrm>
            <a:off x="2030543" y="4529477"/>
            <a:ext cx="2000250" cy="4270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NIC: 10Gbps</a:t>
            </a:r>
            <a:endParaRPr lang="en-US" dirty="0"/>
          </a:p>
        </p:txBody>
      </p:sp>
      <p:sp>
        <p:nvSpPr>
          <p:cNvPr id="48" name="Rounded Rectangle 47"/>
          <p:cNvSpPr/>
          <p:nvPr/>
        </p:nvSpPr>
        <p:spPr>
          <a:xfrm>
            <a:off x="6413859" y="4529477"/>
            <a:ext cx="2000250" cy="4270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NIC: 10Gbps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3657600" y="3792511"/>
            <a:ext cx="0" cy="734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172138" y="3795010"/>
            <a:ext cx="0" cy="734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90064" y="3449247"/>
            <a:ext cx="80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14nm</a:t>
            </a:r>
            <a:endParaRPr lang="en-US" dirty="0">
              <a:latin typeface="+mn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027105" y="3449247"/>
            <a:ext cx="80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28nm</a:t>
            </a:r>
            <a:endParaRPr lang="en-US" dirty="0">
              <a:latin typeface="+mn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895600" y="6381750"/>
            <a:ext cx="6248400" cy="184150"/>
          </a:xfrm>
          <a:prstGeom prst="rect">
            <a:avLst/>
          </a:prstGeom>
          <a:noFill/>
        </p:spPr>
        <p:txBody>
          <a:bodyPr lIns="45720" tIns="0" rIns="45720" bIns="0">
            <a:spAutoFit/>
          </a:bodyPr>
          <a:lstStyle/>
          <a:p>
            <a:pPr algn="r">
              <a:defRPr/>
            </a:pPr>
            <a:r>
              <a:rPr lang="en-US" sz="1200" dirty="0" smtClean="0">
                <a:solidFill>
                  <a:schemeClr val="bg1"/>
                </a:solidFill>
                <a:latin typeface="Whitney-Semibold" pitchFamily="2" charset="0"/>
              </a:rPr>
              <a:t>Introduction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</a:t>
            </a:r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Characterization•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Implications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Whitney-Semibold" pitchFamily="2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en-US" smtClean="0"/>
              <a:t>Page </a:t>
            </a:r>
            <a:fld id="{FD03726C-D695-B24E-A502-5365641AEF68}" type="slidenum">
              <a:rPr lang="en-US" altLang="en-US" smtClean="0"/>
              <a:pPr/>
              <a:t>7</a:t>
            </a:fld>
            <a:r>
              <a:rPr lang="en-US" altLang="en-US" smtClean="0"/>
              <a:t> of 20</a:t>
            </a:r>
            <a:endParaRPr lang="en-US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549874" y="792159"/>
            <a:ext cx="94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2.2GHz</a:t>
            </a:r>
            <a:endParaRPr lang="en-US" dirty="0">
              <a:latin typeface="+mn-lt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886119" y="725982"/>
            <a:ext cx="94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1.8GHz</a:t>
            </a:r>
            <a:endParaRPr lang="en-US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9952088"/>
      </p:ext>
    </p:extLst>
  </p:cSld>
  <p:clrMapOvr>
    <a:masterClrMapping/>
  </p:clrMapOvr>
  <p:transition advTm="7258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11" grpId="0"/>
      <p:bldP spid="60" grpId="0"/>
      <p:bldP spid="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Studied Parameters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33400" y="1141523"/>
            <a:ext cx="3200400" cy="4495801"/>
            <a:chOff x="304800" y="1420802"/>
            <a:chExt cx="2590800" cy="4495801"/>
          </a:xfrm>
        </p:grpSpPr>
        <p:sp>
          <p:nvSpPr>
            <p:cNvPr id="8" name="Rounded Rectangle 7"/>
            <p:cNvSpPr/>
            <p:nvPr/>
          </p:nvSpPr>
          <p:spPr>
            <a:xfrm>
              <a:off x="304800" y="1420802"/>
              <a:ext cx="2571498" cy="1219198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Application</a:t>
              </a:r>
              <a:endParaRPr lang="en-US" sz="24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04800" y="3822789"/>
              <a:ext cx="2590800" cy="104932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OS</a:t>
              </a:r>
              <a:endParaRPr lang="en-US" sz="24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04800" y="4887293"/>
              <a:ext cx="2573693" cy="102931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Hardware</a:t>
              </a:r>
              <a:endParaRPr lang="en-US" sz="24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10245" y="2654274"/>
              <a:ext cx="2566052" cy="11533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Resource Manager</a:t>
              </a:r>
              <a:endParaRPr lang="en-US" sz="24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23883" y="3852345"/>
              <a:ext cx="2134799" cy="3254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Virtualization</a:t>
              </a:r>
              <a:endParaRPr lang="en-US" sz="2400" dirty="0"/>
            </a:p>
          </p:txBody>
        </p:sp>
      </p:grp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3564666" y="1105505"/>
            <a:ext cx="6858000" cy="107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2400" b="1" dirty="0" smtClean="0">
                <a:solidFill>
                  <a:srgbClr val="C00000"/>
                </a:solidFill>
              </a:rPr>
              <a:t>Application b</a:t>
            </a:r>
            <a:r>
              <a:rPr lang="en-US" sz="2400" b="1" dirty="0" smtClean="0">
                <a:solidFill>
                  <a:srgbClr val="C00000"/>
                </a:solidFill>
              </a:rPr>
              <a:t>ottleneck</a:t>
            </a:r>
            <a:endParaRPr lang="en-US" sz="2400" b="1" dirty="0">
              <a:solidFill>
                <a:srgbClr val="C00000"/>
              </a:solidFill>
            </a:endParaRPr>
          </a:p>
          <a:p>
            <a:pPr lvl="1"/>
            <a:r>
              <a:rPr lang="en-US" altLang="zh-CN" sz="2400" b="0" dirty="0" smtClean="0">
                <a:solidFill>
                  <a:schemeClr val="tx1"/>
                </a:solidFill>
              </a:rPr>
              <a:t>D</a:t>
            </a:r>
            <a:r>
              <a:rPr lang="en-US" sz="2400" b="0" dirty="0" smtClean="0">
                <a:solidFill>
                  <a:schemeClr val="tx1"/>
                </a:solidFill>
              </a:rPr>
              <a:t>ifferent user cases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Scalability</a:t>
            </a:r>
            <a:endParaRPr lang="en-US" sz="2400" b="0" dirty="0" smtClean="0">
              <a:solidFill>
                <a:schemeClr val="tx1"/>
              </a:solidFill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3564666" y="3395745"/>
            <a:ext cx="6360825" cy="51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schemeClr val="tx1"/>
                </a:solidFill>
              </a:rPr>
              <a:t>Overhead </a:t>
            </a:r>
            <a:r>
              <a:rPr lang="en-US" sz="2400" smtClean="0">
                <a:solidFill>
                  <a:schemeClr val="tx1"/>
                </a:solidFill>
              </a:rPr>
              <a:t>of virtualization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3564666" y="3867853"/>
            <a:ext cx="6553200" cy="8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>
                <a:solidFill>
                  <a:schemeClr val="tx1"/>
                </a:solidFill>
              </a:rPr>
              <a:t>SW isolation </a:t>
            </a:r>
            <a:r>
              <a:rPr lang="en-US" sz="2400" dirty="0" smtClean="0">
                <a:solidFill>
                  <a:schemeClr val="tx1"/>
                </a:solidFill>
              </a:rPr>
              <a:t>mechanisms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Overhead </a:t>
            </a:r>
            <a:r>
              <a:rPr lang="en-US" sz="2400" dirty="0">
                <a:solidFill>
                  <a:schemeClr val="tx1"/>
                </a:solidFill>
              </a:rPr>
              <a:t>of context </a:t>
            </a:r>
            <a:r>
              <a:rPr lang="en-US" sz="2400" dirty="0" smtClean="0">
                <a:solidFill>
                  <a:schemeClr val="tx1"/>
                </a:solidFill>
              </a:rPr>
              <a:t>switching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3564666" y="4744170"/>
            <a:ext cx="6225915" cy="95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3200" b="1" kern="1200">
                <a:solidFill>
                  <a:srgbClr val="B31B1B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Palatino Linotype" charset="0"/>
              <a:buChar char="»"/>
              <a:defRPr sz="24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000" kern="1200">
                <a:solidFill>
                  <a:srgbClr val="5F5F5F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schemeClr val="tx1"/>
                </a:solidFill>
              </a:rPr>
              <a:t>HW </a:t>
            </a:r>
            <a:r>
              <a:rPr lang="en-US" sz="2400" dirty="0">
                <a:solidFill>
                  <a:schemeClr val="tx1"/>
                </a:solidFill>
              </a:rPr>
              <a:t>isolation </a:t>
            </a:r>
            <a:r>
              <a:rPr lang="en-US" sz="2400" dirty="0" smtClean="0">
                <a:solidFill>
                  <a:schemeClr val="tx1"/>
                </a:solidFill>
              </a:rPr>
              <a:t>mechanisms</a:t>
            </a:r>
          </a:p>
          <a:p>
            <a:pPr lvl="1"/>
            <a:r>
              <a:rPr lang="en-US" sz="2400" dirty="0" err="1" smtClean="0">
                <a:solidFill>
                  <a:schemeClr val="tx1"/>
                </a:solidFill>
              </a:rPr>
              <a:t>Hyperthreading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5600" y="6381750"/>
            <a:ext cx="6248400" cy="184150"/>
          </a:xfrm>
          <a:prstGeom prst="rect">
            <a:avLst/>
          </a:prstGeom>
          <a:noFill/>
        </p:spPr>
        <p:txBody>
          <a:bodyPr lIns="45720" tIns="0" rIns="45720" bIns="0">
            <a:spAutoFit/>
          </a:bodyPr>
          <a:lstStyle/>
          <a:p>
            <a:pPr algn="r"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Introduction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Whitney-Semibold" pitchFamily="2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</a:t>
            </a:r>
            <a:r>
              <a:rPr lang="en-US" sz="1200" dirty="0" smtClean="0">
                <a:solidFill>
                  <a:schemeClr val="bg1"/>
                </a:solidFill>
                <a:latin typeface="Whitney-Semibold" pitchFamily="2" charset="0"/>
              </a:rPr>
              <a:t>Characterization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Whitney-Semibold" pitchFamily="2" charset="0"/>
              </a:rPr>
              <a:t>• Implications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Whitney-Semibold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en-US" smtClean="0"/>
              <a:t>Page </a:t>
            </a:r>
            <a:fld id="{FD03726C-D695-B24E-A502-5365641AEF68}" type="slidenum">
              <a:rPr lang="en-US" altLang="en-US" smtClean="0"/>
              <a:pPr/>
              <a:t>8</a:t>
            </a:fld>
            <a:r>
              <a:rPr lang="en-US" altLang="en-US" smtClean="0"/>
              <a:t> of 20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32603"/>
      </p:ext>
    </p:extLst>
  </p:cSld>
  <p:clrMapOvr>
    <a:masterClrMapping/>
  </p:clrMapOvr>
  <p:transition advTm="10230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6.9|8.5|8.3|15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9|33.4|39.9|5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8.9|10.7|9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|3.9|10.3|4.7|9.5|39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10|21.1|13.1|18|11.3|16.2|37.1|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10|17.3|14|28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.4|9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8.6|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9.2|5|3.4|2.2|2|24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30.2|30.8|5.6|2.8|3.8|4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|16.5|4.6|20.4|5.7|24.6|5.6|7.6|28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8.5|28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6.9|37.7"/>
</p:tagLst>
</file>

<file path=ppt/theme/theme1.xml><?xml version="1.0" encoding="utf-8"?>
<a:theme xmlns:a="http://schemas.openxmlformats.org/drawingml/2006/main" name="CornellCS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CornellCSL</Template>
  <TotalTime>21569</TotalTime>
  <Words>1630</Words>
  <Application>Microsoft Macintosh PowerPoint</Application>
  <PresentationFormat>On-screen Show (4:3)</PresentationFormat>
  <Paragraphs>395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Calibri</vt:lpstr>
      <vt:lpstr>DengXian</vt:lpstr>
      <vt:lpstr>DengXian Light</vt:lpstr>
      <vt:lpstr>Gotham Black</vt:lpstr>
      <vt:lpstr>Mangal</vt:lpstr>
      <vt:lpstr>Palatino Linotype</vt:lpstr>
      <vt:lpstr>Whitney-Bold</vt:lpstr>
      <vt:lpstr>Whitney-Semibold</vt:lpstr>
      <vt:lpstr>Wingdings</vt:lpstr>
      <vt:lpstr>Arial</vt:lpstr>
      <vt:lpstr>CornellCSL</vt:lpstr>
      <vt:lpstr>Workload Characterization of Interactive Cloud Services on  Big and Small Server Platforms</vt:lpstr>
      <vt:lpstr>Executive Summary</vt:lpstr>
      <vt:lpstr>Motivation</vt:lpstr>
      <vt:lpstr>Low Latency</vt:lpstr>
      <vt:lpstr>Low Tail Latency Requirements</vt:lpstr>
      <vt:lpstr>Categorize LC applications</vt:lpstr>
      <vt:lpstr>Selected LC Workloads</vt:lpstr>
      <vt:lpstr>Server Architecture</vt:lpstr>
      <vt:lpstr>Studied Parameters</vt:lpstr>
      <vt:lpstr>Input Load </vt:lpstr>
      <vt:lpstr>Memcached Latency Decomposition</vt:lpstr>
      <vt:lpstr>Studied Parameters</vt:lpstr>
      <vt:lpstr>Memcached Value Size</vt:lpstr>
      <vt:lpstr>Number of Memcached Items</vt:lpstr>
      <vt:lpstr>Studied Parameters</vt:lpstr>
      <vt:lpstr>Scalability</vt:lpstr>
      <vt:lpstr>Studied Parameters</vt:lpstr>
      <vt:lpstr>Context Switching</vt:lpstr>
      <vt:lpstr>Studied Parameters</vt:lpstr>
      <vt:lpstr>hyperthreading</vt:lpstr>
      <vt:lpstr>Implications of These Studies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Shuang Chen</dc:creator>
  <cp:lastModifiedBy>Shuang Chen</cp:lastModifiedBy>
  <cp:revision>374</cp:revision>
  <dcterms:created xsi:type="dcterms:W3CDTF">2017-09-07T15:23:38Z</dcterms:created>
  <dcterms:modified xsi:type="dcterms:W3CDTF">2017-10-05T02:07:54Z</dcterms:modified>
</cp:coreProperties>
</file>